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 id="262" r:id="rId8"/>
    <p:sldId id="263" r:id="rId9"/>
    <p:sldId id="273" r:id="rId10"/>
    <p:sldId id="275" r:id="rId11"/>
    <p:sldId id="274" r:id="rId12"/>
    <p:sldId id="265" r:id="rId13"/>
    <p:sldId id="264" r:id="rId14"/>
    <p:sldId id="276" r:id="rId15"/>
    <p:sldId id="266" r:id="rId16"/>
    <p:sldId id="267" r:id="rId17"/>
    <p:sldId id="268" r:id="rId18"/>
    <p:sldId id="269" r:id="rId19"/>
    <p:sldId id="270" r:id="rId20"/>
    <p:sldId id="271" r:id="rId21"/>
    <p:sldId id="272"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utosh Mishra" userId="33dfc4658efa2466" providerId="LiveId" clId="{27B90EA9-BA6B-458A-95DB-EFA371702B18}"/>
    <pc:docChg chg="custSel addSld modSld">
      <pc:chgData name="Ashutosh Mishra" userId="33dfc4658efa2466" providerId="LiveId" clId="{27B90EA9-BA6B-458A-95DB-EFA371702B18}" dt="2023-05-05T12:15:47.406" v="1205" actId="20577"/>
      <pc:docMkLst>
        <pc:docMk/>
      </pc:docMkLst>
      <pc:sldChg chg="addSp modSp mod">
        <pc:chgData name="Ashutosh Mishra" userId="33dfc4658efa2466" providerId="LiveId" clId="{27B90EA9-BA6B-458A-95DB-EFA371702B18}" dt="2023-05-05T12:05:04.331" v="708" actId="1076"/>
        <pc:sldMkLst>
          <pc:docMk/>
          <pc:sldMk cId="3409242489" sldId="265"/>
        </pc:sldMkLst>
        <pc:spChg chg="mod">
          <ac:chgData name="Ashutosh Mishra" userId="33dfc4658efa2466" providerId="LiveId" clId="{27B90EA9-BA6B-458A-95DB-EFA371702B18}" dt="2023-05-05T12:04:59.448" v="707" actId="20577"/>
          <ac:spMkLst>
            <pc:docMk/>
            <pc:sldMk cId="3409242489" sldId="265"/>
            <ac:spMk id="3" creationId="{0DA9CAF6-045B-31BF-78B0-00E42C1C421F}"/>
          </ac:spMkLst>
        </pc:spChg>
        <pc:picChg chg="add mod">
          <ac:chgData name="Ashutosh Mishra" userId="33dfc4658efa2466" providerId="LiveId" clId="{27B90EA9-BA6B-458A-95DB-EFA371702B18}" dt="2023-05-05T12:05:04.331" v="708" actId="1076"/>
          <ac:picMkLst>
            <pc:docMk/>
            <pc:sldMk cId="3409242489" sldId="265"/>
            <ac:picMk id="5" creationId="{AB027183-FD0F-D8AD-A97F-E3FFB497A945}"/>
          </ac:picMkLst>
        </pc:picChg>
      </pc:sldChg>
      <pc:sldChg chg="addSp delSp modSp new mod">
        <pc:chgData name="Ashutosh Mishra" userId="33dfc4658efa2466" providerId="LiveId" clId="{27B90EA9-BA6B-458A-95DB-EFA371702B18}" dt="2023-05-01T12:17:45.578" v="163" actId="207"/>
        <pc:sldMkLst>
          <pc:docMk/>
          <pc:sldMk cId="673434131" sldId="271"/>
        </pc:sldMkLst>
        <pc:spChg chg="mod">
          <ac:chgData name="Ashutosh Mishra" userId="33dfc4658efa2466" providerId="LiveId" clId="{27B90EA9-BA6B-458A-95DB-EFA371702B18}" dt="2023-05-01T12:07:41.868" v="41" actId="20577"/>
          <ac:spMkLst>
            <pc:docMk/>
            <pc:sldMk cId="673434131" sldId="271"/>
            <ac:spMk id="2" creationId="{86A0CA20-4414-9FD3-01EC-2521B4BC92F9}"/>
          </ac:spMkLst>
        </pc:spChg>
        <pc:spChg chg="add mod">
          <ac:chgData name="Ashutosh Mishra" userId="33dfc4658efa2466" providerId="LiveId" clId="{27B90EA9-BA6B-458A-95DB-EFA371702B18}" dt="2023-05-01T12:14:23.720" v="83" actId="207"/>
          <ac:spMkLst>
            <pc:docMk/>
            <pc:sldMk cId="673434131" sldId="271"/>
            <ac:spMk id="3" creationId="{18660AFB-4E8B-E107-1451-87C6A234DC20}"/>
          </ac:spMkLst>
        </pc:spChg>
        <pc:spChg chg="add mod">
          <ac:chgData name="Ashutosh Mishra" userId="33dfc4658efa2466" providerId="LiveId" clId="{27B90EA9-BA6B-458A-95DB-EFA371702B18}" dt="2023-05-01T12:14:18.865" v="82" actId="207"/>
          <ac:spMkLst>
            <pc:docMk/>
            <pc:sldMk cId="673434131" sldId="271"/>
            <ac:spMk id="4" creationId="{B1F988E8-6A46-7883-F01D-B8E863D04D26}"/>
          </ac:spMkLst>
        </pc:spChg>
        <pc:spChg chg="add mod">
          <ac:chgData name="Ashutosh Mishra" userId="33dfc4658efa2466" providerId="LiveId" clId="{27B90EA9-BA6B-458A-95DB-EFA371702B18}" dt="2023-05-01T12:15:33.539" v="109" actId="207"/>
          <ac:spMkLst>
            <pc:docMk/>
            <pc:sldMk cId="673434131" sldId="271"/>
            <ac:spMk id="5" creationId="{A4C9A1DA-D555-AC2C-E66B-9FD1916594A2}"/>
          </ac:spMkLst>
        </pc:spChg>
        <pc:spChg chg="add mod">
          <ac:chgData name="Ashutosh Mishra" userId="33dfc4658efa2466" providerId="LiveId" clId="{27B90EA9-BA6B-458A-95DB-EFA371702B18}" dt="2023-05-01T12:16:36.828" v="124" actId="207"/>
          <ac:spMkLst>
            <pc:docMk/>
            <pc:sldMk cId="673434131" sldId="271"/>
            <ac:spMk id="6" creationId="{3B5816C1-07BD-4DFB-9E95-E146D525B48C}"/>
          </ac:spMkLst>
        </pc:spChg>
        <pc:spChg chg="add del mod">
          <ac:chgData name="Ashutosh Mishra" userId="33dfc4658efa2466" providerId="LiveId" clId="{27B90EA9-BA6B-458A-95DB-EFA371702B18}" dt="2023-05-01T12:16:57.699" v="131"/>
          <ac:spMkLst>
            <pc:docMk/>
            <pc:sldMk cId="673434131" sldId="271"/>
            <ac:spMk id="8" creationId="{EA9AA48D-FB9C-5DC0-28E5-9562047B1662}"/>
          </ac:spMkLst>
        </pc:spChg>
        <pc:spChg chg="add mod">
          <ac:chgData name="Ashutosh Mishra" userId="33dfc4658efa2466" providerId="LiveId" clId="{27B90EA9-BA6B-458A-95DB-EFA371702B18}" dt="2023-05-01T12:17:11.258" v="151" actId="20577"/>
          <ac:spMkLst>
            <pc:docMk/>
            <pc:sldMk cId="673434131" sldId="271"/>
            <ac:spMk id="9" creationId="{D4ACAA97-3D00-AAB4-B979-9BADAE0F8601}"/>
          </ac:spMkLst>
        </pc:spChg>
        <pc:spChg chg="add mod">
          <ac:chgData name="Ashutosh Mishra" userId="33dfc4658efa2466" providerId="LiveId" clId="{27B90EA9-BA6B-458A-95DB-EFA371702B18}" dt="2023-05-01T12:17:45.578" v="163" actId="207"/>
          <ac:spMkLst>
            <pc:docMk/>
            <pc:sldMk cId="673434131" sldId="271"/>
            <ac:spMk id="10" creationId="{DC54487F-90D5-3DDC-B0B6-A52937F93144}"/>
          </ac:spMkLst>
        </pc:spChg>
        <pc:picChg chg="add mod">
          <ac:chgData name="Ashutosh Mishra" userId="33dfc4658efa2466" providerId="LiveId" clId="{27B90EA9-BA6B-458A-95DB-EFA371702B18}" dt="2023-05-01T12:08:52.007" v="43" actId="1076"/>
          <ac:picMkLst>
            <pc:docMk/>
            <pc:sldMk cId="673434131" sldId="271"/>
            <ac:picMk id="2050" creationId="{28E9E23B-B272-8840-4BF1-B586AF5F95EA}"/>
          </ac:picMkLst>
        </pc:picChg>
        <pc:picChg chg="add mod">
          <ac:chgData name="Ashutosh Mishra" userId="33dfc4658efa2466" providerId="LiveId" clId="{27B90EA9-BA6B-458A-95DB-EFA371702B18}" dt="2023-05-01T12:10:24.908" v="46" actId="1076"/>
          <ac:picMkLst>
            <pc:docMk/>
            <pc:sldMk cId="673434131" sldId="271"/>
            <ac:picMk id="2052" creationId="{286FEC69-610B-AED0-216B-858A257A2F7D}"/>
          </ac:picMkLst>
        </pc:picChg>
        <pc:picChg chg="add del mod">
          <ac:chgData name="Ashutosh Mishra" userId="33dfc4658efa2466" providerId="LiveId" clId="{27B90EA9-BA6B-458A-95DB-EFA371702B18}" dt="2023-05-01T12:14:39.282" v="84" actId="478"/>
          <ac:picMkLst>
            <pc:docMk/>
            <pc:sldMk cId="673434131" sldId="271"/>
            <ac:picMk id="2054" creationId="{51175935-ED51-30EF-BDED-79090B45C597}"/>
          </ac:picMkLst>
        </pc:picChg>
        <pc:picChg chg="add mod">
          <ac:chgData name="Ashutosh Mishra" userId="33dfc4658efa2466" providerId="LiveId" clId="{27B90EA9-BA6B-458A-95DB-EFA371702B18}" dt="2023-05-01T12:11:45.322" v="52" actId="1076"/>
          <ac:picMkLst>
            <pc:docMk/>
            <pc:sldMk cId="673434131" sldId="271"/>
            <ac:picMk id="2056" creationId="{D91F8979-7DF3-E83D-B0BD-3720CD08876D}"/>
          </ac:picMkLst>
        </pc:picChg>
        <pc:picChg chg="add del mod">
          <ac:chgData name="Ashutosh Mishra" userId="33dfc4658efa2466" providerId="LiveId" clId="{27B90EA9-BA6B-458A-95DB-EFA371702B18}" dt="2023-05-01T12:12:12.824" v="57" actId="478"/>
          <ac:picMkLst>
            <pc:docMk/>
            <pc:sldMk cId="673434131" sldId="271"/>
            <ac:picMk id="2058" creationId="{5372F2E0-5263-F6D8-5140-4A258DD82F9D}"/>
          </ac:picMkLst>
        </pc:picChg>
        <pc:picChg chg="add mod">
          <ac:chgData name="Ashutosh Mishra" userId="33dfc4658efa2466" providerId="LiveId" clId="{27B90EA9-BA6B-458A-95DB-EFA371702B18}" dt="2023-05-01T12:12:20.504" v="59" actId="1076"/>
          <ac:picMkLst>
            <pc:docMk/>
            <pc:sldMk cId="673434131" sldId="271"/>
            <ac:picMk id="2060" creationId="{50625285-6E08-7070-6E51-9C5FC05B5E75}"/>
          </ac:picMkLst>
        </pc:picChg>
        <pc:picChg chg="add mod">
          <ac:chgData name="Ashutosh Mishra" userId="33dfc4658efa2466" providerId="LiveId" clId="{27B90EA9-BA6B-458A-95DB-EFA371702B18}" dt="2023-05-01T12:13:19.229" v="62" actId="1076"/>
          <ac:picMkLst>
            <pc:docMk/>
            <pc:sldMk cId="673434131" sldId="271"/>
            <ac:picMk id="2062" creationId="{7E73CF81-92FE-FF5F-9270-297C52E7CEEB}"/>
          </ac:picMkLst>
        </pc:picChg>
        <pc:picChg chg="add mod">
          <ac:chgData name="Ashutosh Mishra" userId="33dfc4658efa2466" providerId="LiveId" clId="{27B90EA9-BA6B-458A-95DB-EFA371702B18}" dt="2023-05-01T12:15:05.997" v="86" actId="1076"/>
          <ac:picMkLst>
            <pc:docMk/>
            <pc:sldMk cId="673434131" sldId="271"/>
            <ac:picMk id="2064" creationId="{35F6842B-B282-5D1C-B35B-97BF2A23DA42}"/>
          </ac:picMkLst>
        </pc:picChg>
      </pc:sldChg>
      <pc:sldChg chg="modSp new mod">
        <pc:chgData name="Ashutosh Mishra" userId="33dfc4658efa2466" providerId="LiveId" clId="{27B90EA9-BA6B-458A-95DB-EFA371702B18}" dt="2023-05-01T12:18:00.819" v="193" actId="20577"/>
        <pc:sldMkLst>
          <pc:docMk/>
          <pc:sldMk cId="4053269217" sldId="272"/>
        </pc:sldMkLst>
        <pc:spChg chg="mod">
          <ac:chgData name="Ashutosh Mishra" userId="33dfc4658efa2466" providerId="LiveId" clId="{27B90EA9-BA6B-458A-95DB-EFA371702B18}" dt="2023-05-01T12:18:00.819" v="193" actId="20577"/>
          <ac:spMkLst>
            <pc:docMk/>
            <pc:sldMk cId="4053269217" sldId="272"/>
            <ac:spMk id="2" creationId="{A17F51B9-099C-A50B-0BA2-7DF0A1D38ECC}"/>
          </ac:spMkLst>
        </pc:spChg>
      </pc:sldChg>
      <pc:sldChg chg="addSp delSp modSp new mod">
        <pc:chgData name="Ashutosh Mishra" userId="33dfc4658efa2466" providerId="LiveId" clId="{27B90EA9-BA6B-458A-95DB-EFA371702B18}" dt="2023-05-05T11:48:58.305" v="222" actId="14100"/>
        <pc:sldMkLst>
          <pc:docMk/>
          <pc:sldMk cId="2085483014" sldId="273"/>
        </pc:sldMkLst>
        <pc:spChg chg="mod">
          <ac:chgData name="Ashutosh Mishra" userId="33dfc4658efa2466" providerId="LiveId" clId="{27B90EA9-BA6B-458A-95DB-EFA371702B18}" dt="2023-05-05T11:47:49.566" v="220" actId="20577"/>
          <ac:spMkLst>
            <pc:docMk/>
            <pc:sldMk cId="2085483014" sldId="273"/>
            <ac:spMk id="2" creationId="{8F22E99E-85AC-9EC5-FD1F-4076B1C0A2E0}"/>
          </ac:spMkLst>
        </pc:spChg>
        <pc:spChg chg="del">
          <ac:chgData name="Ashutosh Mishra" userId="33dfc4658efa2466" providerId="LiveId" clId="{27B90EA9-BA6B-458A-95DB-EFA371702B18}" dt="2023-05-05T11:48:55.300" v="221" actId="22"/>
          <ac:spMkLst>
            <pc:docMk/>
            <pc:sldMk cId="2085483014" sldId="273"/>
            <ac:spMk id="3" creationId="{EB1F29BD-E966-EEE6-AA4B-0E0C6A52A41B}"/>
          </ac:spMkLst>
        </pc:spChg>
        <pc:picChg chg="add mod ord">
          <ac:chgData name="Ashutosh Mishra" userId="33dfc4658efa2466" providerId="LiveId" clId="{27B90EA9-BA6B-458A-95DB-EFA371702B18}" dt="2023-05-05T11:48:58.305" v="222" actId="14100"/>
          <ac:picMkLst>
            <pc:docMk/>
            <pc:sldMk cId="2085483014" sldId="273"/>
            <ac:picMk id="5" creationId="{64F253CE-E240-5846-C8DC-9F4D159BCF9F}"/>
          </ac:picMkLst>
        </pc:picChg>
      </pc:sldChg>
      <pc:sldChg chg="addSp modSp new mod">
        <pc:chgData name="Ashutosh Mishra" userId="33dfc4658efa2466" providerId="LiveId" clId="{27B90EA9-BA6B-458A-95DB-EFA371702B18}" dt="2023-05-05T12:15:47.406" v="1205" actId="20577"/>
        <pc:sldMkLst>
          <pc:docMk/>
          <pc:sldMk cId="2599350059" sldId="274"/>
        </pc:sldMkLst>
        <pc:spChg chg="mod">
          <ac:chgData name="Ashutosh Mishra" userId="33dfc4658efa2466" providerId="LiveId" clId="{27B90EA9-BA6B-458A-95DB-EFA371702B18}" dt="2023-05-05T12:10:46.017" v="785" actId="20577"/>
          <ac:spMkLst>
            <pc:docMk/>
            <pc:sldMk cId="2599350059" sldId="274"/>
            <ac:spMk id="2" creationId="{4E2BD42F-B24D-8FDE-34DD-7368BC795179}"/>
          </ac:spMkLst>
        </pc:spChg>
        <pc:spChg chg="mod">
          <ac:chgData name="Ashutosh Mishra" userId="33dfc4658efa2466" providerId="LiveId" clId="{27B90EA9-BA6B-458A-95DB-EFA371702B18}" dt="2023-05-05T12:15:47.406" v="1205" actId="20577"/>
          <ac:spMkLst>
            <pc:docMk/>
            <pc:sldMk cId="2599350059" sldId="274"/>
            <ac:spMk id="3" creationId="{586EF7B1-810C-D0DF-9E86-C9B823DADE82}"/>
          </ac:spMkLst>
        </pc:spChg>
        <pc:picChg chg="add mod">
          <ac:chgData name="Ashutosh Mishra" userId="33dfc4658efa2466" providerId="LiveId" clId="{27B90EA9-BA6B-458A-95DB-EFA371702B18}" dt="2023-05-05T12:12:39.895" v="1166" actId="1076"/>
          <ac:picMkLst>
            <pc:docMk/>
            <pc:sldMk cId="2599350059" sldId="274"/>
            <ac:picMk id="5" creationId="{AB7E396C-D38A-FEA3-042F-5EC9F9886566}"/>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3424253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1162817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254318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3314941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855078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1919926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24259502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2717488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2247594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2D8F4D-2D46-4054-BE3B-DCA3165CF50D}"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3420137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2D8F4D-2D46-4054-BE3B-DCA3165CF50D}" type="datetimeFigureOut">
              <a:rPr lang="en-IN" smtClean="0"/>
              <a:t>06-05-2023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3337743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2D8F4D-2D46-4054-BE3B-DCA3165CF50D}" type="datetimeFigureOut">
              <a:rPr lang="en-IN" smtClean="0"/>
              <a:t>06-05-2023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4025615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2D8F4D-2D46-4054-BE3B-DCA3165CF50D}" type="datetimeFigureOut">
              <a:rPr lang="en-IN" smtClean="0"/>
              <a:t>06-05-2023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2824528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2D8F4D-2D46-4054-BE3B-DCA3165CF50D}" type="datetimeFigureOut">
              <a:rPr lang="en-IN" smtClean="0"/>
              <a:t>06-05-2023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26700361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2D8F4D-2D46-4054-BE3B-DCA3165CF50D}" type="datetimeFigureOut">
              <a:rPr lang="en-IN" smtClean="0"/>
              <a:t>06-05-2023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2838292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2D8F4D-2D46-4054-BE3B-DCA3165CF50D}" type="datetimeFigureOut">
              <a:rPr lang="en-IN" smtClean="0"/>
              <a:t>06-05-2023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63036C-4549-4834-92A0-580D01C43FCE}" type="slidenum">
              <a:rPr lang="en-IN" smtClean="0"/>
              <a:t>‹#›</a:t>
            </a:fld>
            <a:endParaRPr lang="en-IN"/>
          </a:p>
        </p:txBody>
      </p:sp>
    </p:spTree>
    <p:extLst>
      <p:ext uri="{BB962C8B-B14F-4D97-AF65-F5344CB8AC3E}">
        <p14:creationId xmlns:p14="http://schemas.microsoft.com/office/powerpoint/2010/main" val="38572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E2D8F4D-2D46-4054-BE3B-DCA3165CF50D}" type="datetimeFigureOut">
              <a:rPr lang="en-IN" smtClean="0"/>
              <a:t>06-05-2023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763036C-4549-4834-92A0-580D01C43FCE}" type="slidenum">
              <a:rPr lang="en-IN" smtClean="0"/>
              <a:t>‹#›</a:t>
            </a:fld>
            <a:endParaRPr lang="en-IN"/>
          </a:p>
        </p:txBody>
      </p:sp>
    </p:spTree>
    <p:extLst>
      <p:ext uri="{BB962C8B-B14F-4D97-AF65-F5344CB8AC3E}">
        <p14:creationId xmlns:p14="http://schemas.microsoft.com/office/powerpoint/2010/main" val="24746365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p5js.org/reference/#/p5/draw" TargetMode="External"/><Relationship Id="rId2" Type="http://schemas.openxmlformats.org/officeDocument/2006/relationships/hyperlink" Target="https://p5js.org/reference/#/p5/setup"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p5js.org/reference/#/p5/mousePressed" TargetMode="External"/><Relationship Id="rId3" Type="http://schemas.openxmlformats.org/officeDocument/2006/relationships/hyperlink" Target="https://p5js.org/reference/#/p5/draw" TargetMode="External"/><Relationship Id="rId7" Type="http://schemas.openxmlformats.org/officeDocument/2006/relationships/hyperlink" Target="https://p5js.org/reference/#/p5/frameRate" TargetMode="External"/><Relationship Id="rId2" Type="http://schemas.openxmlformats.org/officeDocument/2006/relationships/hyperlink" Target="https://p5js.org/reference/#/p5/setup" TargetMode="External"/><Relationship Id="rId1" Type="http://schemas.openxmlformats.org/officeDocument/2006/relationships/slideLayout" Target="../slideLayouts/slideLayout2.xml"/><Relationship Id="rId6" Type="http://schemas.openxmlformats.org/officeDocument/2006/relationships/hyperlink" Target="https://p5js.org/reference/#/p5/loop" TargetMode="External"/><Relationship Id="rId5" Type="http://schemas.openxmlformats.org/officeDocument/2006/relationships/hyperlink" Target="https://p5js.org/reference/#/p5/redraw" TargetMode="External"/><Relationship Id="rId4" Type="http://schemas.openxmlformats.org/officeDocument/2006/relationships/hyperlink" Target="https://p5js.org/reference/#/p5/noLoop"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3698D-CCCC-36B6-08A7-6C9953B6B227}"/>
              </a:ext>
            </a:extLst>
          </p:cNvPr>
          <p:cNvSpPr>
            <a:spLocks noGrp="1"/>
          </p:cNvSpPr>
          <p:nvPr>
            <p:ph type="ctrTitle"/>
          </p:nvPr>
        </p:nvSpPr>
        <p:spPr/>
        <p:txBody>
          <a:bodyPr/>
          <a:lstStyle/>
          <a:p>
            <a:r>
              <a:rPr lang="en-US" dirty="0" err="1"/>
              <a:t>YogaTrainer</a:t>
            </a:r>
            <a:r>
              <a:rPr lang="en-US" dirty="0"/>
              <a:t> Using PoseNet</a:t>
            </a:r>
            <a:endParaRPr lang="en-IN" dirty="0"/>
          </a:p>
        </p:txBody>
      </p:sp>
      <p:sp>
        <p:nvSpPr>
          <p:cNvPr id="3" name="Subtitle 2">
            <a:extLst>
              <a:ext uri="{FF2B5EF4-FFF2-40B4-BE49-F238E27FC236}">
                <a16:creationId xmlns:a16="http://schemas.microsoft.com/office/drawing/2014/main" id="{25A6387D-3429-E91F-B39E-8C19AFB3277D}"/>
              </a:ext>
            </a:extLst>
          </p:cNvPr>
          <p:cNvSpPr>
            <a:spLocks noGrp="1"/>
          </p:cNvSpPr>
          <p:nvPr>
            <p:ph type="subTitle" idx="1"/>
          </p:nvPr>
        </p:nvSpPr>
        <p:spPr/>
        <p:txBody>
          <a:bodyPr>
            <a:normAutofit lnSpcReduction="10000"/>
          </a:bodyPr>
          <a:lstStyle/>
          <a:p>
            <a:r>
              <a:rPr lang="en-US" dirty="0"/>
              <a:t>By </a:t>
            </a:r>
          </a:p>
          <a:p>
            <a:r>
              <a:rPr lang="en-US" dirty="0"/>
              <a:t>Ashutosh Mishra (1905600)</a:t>
            </a:r>
          </a:p>
          <a:p>
            <a:r>
              <a:rPr lang="en-US" dirty="0" err="1"/>
              <a:t>Pratyush</a:t>
            </a:r>
            <a:r>
              <a:rPr lang="en-US" dirty="0"/>
              <a:t> </a:t>
            </a:r>
            <a:r>
              <a:rPr lang="en-US" dirty="0" err="1"/>
              <a:t>Aanand</a:t>
            </a:r>
            <a:r>
              <a:rPr lang="en-US" dirty="0"/>
              <a:t> (1905189)</a:t>
            </a:r>
            <a:endParaRPr lang="en-IN" dirty="0"/>
          </a:p>
        </p:txBody>
      </p:sp>
    </p:spTree>
    <p:extLst>
      <p:ext uri="{BB962C8B-B14F-4D97-AF65-F5344CB8AC3E}">
        <p14:creationId xmlns:p14="http://schemas.microsoft.com/office/powerpoint/2010/main" val="1991381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485F8-B6A5-94EA-DB4C-07594B4CE8D6}"/>
              </a:ext>
            </a:extLst>
          </p:cNvPr>
          <p:cNvSpPr>
            <a:spLocks noGrp="1"/>
          </p:cNvSpPr>
          <p:nvPr>
            <p:ph type="title"/>
          </p:nvPr>
        </p:nvSpPr>
        <p:spPr/>
        <p:txBody>
          <a:bodyPr/>
          <a:lstStyle/>
          <a:p>
            <a:r>
              <a:rPr lang="en-US" dirty="0"/>
              <a:t>Capabilities</a:t>
            </a:r>
            <a:endParaRPr lang="en-IN" dirty="0"/>
          </a:p>
        </p:txBody>
      </p:sp>
      <p:pic>
        <p:nvPicPr>
          <p:cNvPr id="7" name="Content Placeholder 6">
            <a:extLst>
              <a:ext uri="{FF2B5EF4-FFF2-40B4-BE49-F238E27FC236}">
                <a16:creationId xmlns:a16="http://schemas.microsoft.com/office/drawing/2014/main" id="{C9BDEE41-AE8C-40D7-5EAB-A639E7697EB2}"/>
              </a:ext>
            </a:extLst>
          </p:cNvPr>
          <p:cNvPicPr>
            <a:picLocks noGrp="1" noChangeAspect="1"/>
          </p:cNvPicPr>
          <p:nvPr>
            <p:ph idx="1"/>
          </p:nvPr>
        </p:nvPicPr>
        <p:blipFill>
          <a:blip r:embed="rId2"/>
          <a:stretch>
            <a:fillRect/>
          </a:stretch>
        </p:blipFill>
        <p:spPr>
          <a:xfrm>
            <a:off x="5165801" y="1500880"/>
            <a:ext cx="4108201" cy="2484524"/>
          </a:xfrm>
        </p:spPr>
      </p:pic>
      <p:pic>
        <p:nvPicPr>
          <p:cNvPr id="5" name="Picture 4">
            <a:extLst>
              <a:ext uri="{FF2B5EF4-FFF2-40B4-BE49-F238E27FC236}">
                <a16:creationId xmlns:a16="http://schemas.microsoft.com/office/drawing/2014/main" id="{BA7341F2-D7AE-D327-7E42-42FD2CD8387D}"/>
              </a:ext>
            </a:extLst>
          </p:cNvPr>
          <p:cNvPicPr>
            <a:picLocks noChangeAspect="1"/>
          </p:cNvPicPr>
          <p:nvPr/>
        </p:nvPicPr>
        <p:blipFill>
          <a:blip r:embed="rId3"/>
          <a:stretch>
            <a:fillRect/>
          </a:stretch>
        </p:blipFill>
        <p:spPr>
          <a:xfrm>
            <a:off x="794414" y="1500880"/>
            <a:ext cx="3725049" cy="2484524"/>
          </a:xfrm>
          <a:prstGeom prst="rect">
            <a:avLst/>
          </a:prstGeom>
        </p:spPr>
      </p:pic>
    </p:spTree>
    <p:extLst>
      <p:ext uri="{BB962C8B-B14F-4D97-AF65-F5344CB8AC3E}">
        <p14:creationId xmlns:p14="http://schemas.microsoft.com/office/powerpoint/2010/main" val="3032118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BD42F-B24D-8FDE-34DD-7368BC795179}"/>
              </a:ext>
            </a:extLst>
          </p:cNvPr>
          <p:cNvSpPr>
            <a:spLocks noGrp="1"/>
          </p:cNvSpPr>
          <p:nvPr>
            <p:ph type="title"/>
          </p:nvPr>
        </p:nvSpPr>
        <p:spPr/>
        <p:txBody>
          <a:bodyPr/>
          <a:lstStyle/>
          <a:p>
            <a:r>
              <a:rPr lang="en-US" dirty="0"/>
              <a:t>Webcam</a:t>
            </a:r>
            <a:endParaRPr lang="en-IN" dirty="0"/>
          </a:p>
        </p:txBody>
      </p:sp>
      <p:sp>
        <p:nvSpPr>
          <p:cNvPr id="3" name="Content Placeholder 2">
            <a:extLst>
              <a:ext uri="{FF2B5EF4-FFF2-40B4-BE49-F238E27FC236}">
                <a16:creationId xmlns:a16="http://schemas.microsoft.com/office/drawing/2014/main" id="{586EF7B1-810C-D0DF-9E86-C9B823DADE82}"/>
              </a:ext>
            </a:extLst>
          </p:cNvPr>
          <p:cNvSpPr>
            <a:spLocks noGrp="1"/>
          </p:cNvSpPr>
          <p:nvPr>
            <p:ph idx="1"/>
          </p:nvPr>
        </p:nvSpPr>
        <p:spPr/>
        <p:txBody>
          <a:bodyPr/>
          <a:lstStyle/>
          <a:p>
            <a:r>
              <a:rPr lang="en-US" dirty="0"/>
              <a:t>This function will allow the webpage to capture the video through the camera. It returns a video object</a:t>
            </a:r>
          </a:p>
          <a:p>
            <a:r>
              <a:rPr lang="en-US" dirty="0"/>
              <a:t>It will be written in setup function </a:t>
            </a:r>
          </a:p>
          <a:p>
            <a:endParaRPr lang="en-US" dirty="0"/>
          </a:p>
          <a:p>
            <a:endParaRPr lang="en-US" dirty="0"/>
          </a:p>
          <a:p>
            <a:endParaRPr lang="en-US" dirty="0"/>
          </a:p>
          <a:p>
            <a:r>
              <a:rPr lang="en-US" dirty="0"/>
              <a:t>This argument will present the video feed on the canvas of webpage.</a:t>
            </a:r>
          </a:p>
          <a:p>
            <a:r>
              <a:rPr lang="en-US" dirty="0"/>
              <a:t>It will be written in draw function</a:t>
            </a:r>
          </a:p>
        </p:txBody>
      </p:sp>
      <p:pic>
        <p:nvPicPr>
          <p:cNvPr id="5" name="Picture 4">
            <a:extLst>
              <a:ext uri="{FF2B5EF4-FFF2-40B4-BE49-F238E27FC236}">
                <a16:creationId xmlns:a16="http://schemas.microsoft.com/office/drawing/2014/main" id="{AB7E396C-D38A-FEA3-042F-5EC9F9886566}"/>
              </a:ext>
            </a:extLst>
          </p:cNvPr>
          <p:cNvPicPr>
            <a:picLocks noChangeAspect="1"/>
          </p:cNvPicPr>
          <p:nvPr/>
        </p:nvPicPr>
        <p:blipFill>
          <a:blip r:embed="rId2"/>
          <a:stretch>
            <a:fillRect/>
          </a:stretch>
        </p:blipFill>
        <p:spPr>
          <a:xfrm>
            <a:off x="949635" y="3298818"/>
            <a:ext cx="3162463" cy="260363"/>
          </a:xfrm>
          <a:prstGeom prst="rect">
            <a:avLst/>
          </a:prstGeom>
        </p:spPr>
      </p:pic>
      <p:pic>
        <p:nvPicPr>
          <p:cNvPr id="6" name="Picture 5">
            <a:extLst>
              <a:ext uri="{FF2B5EF4-FFF2-40B4-BE49-F238E27FC236}">
                <a16:creationId xmlns:a16="http://schemas.microsoft.com/office/drawing/2014/main" id="{9746ABF1-EDE8-B798-5C8D-05AE439A24AE}"/>
              </a:ext>
            </a:extLst>
          </p:cNvPr>
          <p:cNvPicPr>
            <a:picLocks noChangeAspect="1"/>
          </p:cNvPicPr>
          <p:nvPr/>
        </p:nvPicPr>
        <p:blipFill>
          <a:blip r:embed="rId3"/>
          <a:stretch>
            <a:fillRect/>
          </a:stretch>
        </p:blipFill>
        <p:spPr>
          <a:xfrm>
            <a:off x="828978" y="5518504"/>
            <a:ext cx="3403775" cy="203210"/>
          </a:xfrm>
          <a:prstGeom prst="rect">
            <a:avLst/>
          </a:prstGeom>
        </p:spPr>
      </p:pic>
    </p:spTree>
    <p:extLst>
      <p:ext uri="{BB962C8B-B14F-4D97-AF65-F5344CB8AC3E}">
        <p14:creationId xmlns:p14="http://schemas.microsoft.com/office/powerpoint/2010/main" val="2599350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2248C-1830-5053-48A7-D0E348ED1FF2}"/>
              </a:ext>
            </a:extLst>
          </p:cNvPr>
          <p:cNvSpPr>
            <a:spLocks noGrp="1"/>
          </p:cNvSpPr>
          <p:nvPr>
            <p:ph type="title"/>
          </p:nvPr>
        </p:nvSpPr>
        <p:spPr/>
        <p:txBody>
          <a:bodyPr/>
          <a:lstStyle/>
          <a:p>
            <a:r>
              <a:rPr lang="en-US" dirty="0"/>
              <a:t>ML5</a:t>
            </a:r>
            <a:endParaRPr lang="en-IN" dirty="0"/>
          </a:p>
        </p:txBody>
      </p:sp>
      <p:sp>
        <p:nvSpPr>
          <p:cNvPr id="3" name="Content Placeholder 2">
            <a:extLst>
              <a:ext uri="{FF2B5EF4-FFF2-40B4-BE49-F238E27FC236}">
                <a16:creationId xmlns:a16="http://schemas.microsoft.com/office/drawing/2014/main" id="{0DA9CAF6-045B-31BF-78B0-00E42C1C421F}"/>
              </a:ext>
            </a:extLst>
          </p:cNvPr>
          <p:cNvSpPr>
            <a:spLocks noGrp="1"/>
          </p:cNvSpPr>
          <p:nvPr>
            <p:ph idx="1"/>
          </p:nvPr>
        </p:nvSpPr>
        <p:spPr/>
        <p:txBody>
          <a:bodyPr/>
          <a:lstStyle/>
          <a:p>
            <a:r>
              <a:rPr lang="en-US" b="0" i="0" dirty="0">
                <a:solidFill>
                  <a:srgbClr val="333333"/>
                </a:solidFill>
                <a:effectLst/>
                <a:latin typeface="HK Grotesk"/>
              </a:rPr>
              <a:t>ml5.js aims to make machine learning approachable for a broad audience of artists, creative coders, and students. The library provides access to machine learning algorithms and models in the browser, building on top of TensorFlow.js with no other external dependencies.</a:t>
            </a:r>
          </a:p>
          <a:p>
            <a:r>
              <a:rPr lang="en-US" dirty="0"/>
              <a:t>All ML5 function are called using the syntax using ML5.function_name()</a:t>
            </a:r>
          </a:p>
          <a:p>
            <a:r>
              <a:rPr lang="en-US" dirty="0"/>
              <a:t>We will call </a:t>
            </a:r>
            <a:r>
              <a:rPr lang="en-US" dirty="0" err="1"/>
              <a:t>posenet</a:t>
            </a:r>
            <a:r>
              <a:rPr lang="en-US" dirty="0"/>
              <a:t> using the ml5 library and provide it our video feed and callback function as argument.</a:t>
            </a:r>
          </a:p>
          <a:p>
            <a:pPr marL="0" indent="0">
              <a:buNone/>
            </a:pPr>
            <a:endParaRPr lang="en-IN" dirty="0"/>
          </a:p>
        </p:txBody>
      </p:sp>
      <p:pic>
        <p:nvPicPr>
          <p:cNvPr id="5" name="Picture 4">
            <a:extLst>
              <a:ext uri="{FF2B5EF4-FFF2-40B4-BE49-F238E27FC236}">
                <a16:creationId xmlns:a16="http://schemas.microsoft.com/office/drawing/2014/main" id="{AB027183-FD0F-D8AD-A97F-E3FFB497A945}"/>
              </a:ext>
            </a:extLst>
          </p:cNvPr>
          <p:cNvPicPr>
            <a:picLocks noChangeAspect="1"/>
          </p:cNvPicPr>
          <p:nvPr/>
        </p:nvPicPr>
        <p:blipFill>
          <a:blip r:embed="rId2"/>
          <a:stretch>
            <a:fillRect/>
          </a:stretch>
        </p:blipFill>
        <p:spPr>
          <a:xfrm>
            <a:off x="1163495" y="4840430"/>
            <a:ext cx="4515082" cy="234962"/>
          </a:xfrm>
          <a:prstGeom prst="rect">
            <a:avLst/>
          </a:prstGeom>
        </p:spPr>
      </p:pic>
    </p:spTree>
    <p:extLst>
      <p:ext uri="{BB962C8B-B14F-4D97-AF65-F5344CB8AC3E}">
        <p14:creationId xmlns:p14="http://schemas.microsoft.com/office/powerpoint/2010/main" val="3409242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80E46-FEA9-9367-B9AF-DE8EBCC074DF}"/>
              </a:ext>
            </a:extLst>
          </p:cNvPr>
          <p:cNvSpPr>
            <a:spLocks noGrp="1"/>
          </p:cNvSpPr>
          <p:nvPr>
            <p:ph type="title"/>
          </p:nvPr>
        </p:nvSpPr>
        <p:spPr/>
        <p:txBody>
          <a:bodyPr/>
          <a:lstStyle/>
          <a:p>
            <a:r>
              <a:rPr lang="en-US" dirty="0"/>
              <a:t>How to draw a skeleton</a:t>
            </a:r>
            <a:endParaRPr lang="en-IN" dirty="0"/>
          </a:p>
        </p:txBody>
      </p:sp>
      <p:sp>
        <p:nvSpPr>
          <p:cNvPr id="3" name="Content Placeholder 2">
            <a:extLst>
              <a:ext uri="{FF2B5EF4-FFF2-40B4-BE49-F238E27FC236}">
                <a16:creationId xmlns:a16="http://schemas.microsoft.com/office/drawing/2014/main" id="{A6E23A86-1198-0E40-E3B3-AC5D3A2F65BE}"/>
              </a:ext>
            </a:extLst>
          </p:cNvPr>
          <p:cNvSpPr>
            <a:spLocks noGrp="1"/>
          </p:cNvSpPr>
          <p:nvPr>
            <p:ph idx="1"/>
          </p:nvPr>
        </p:nvSpPr>
        <p:spPr/>
        <p:txBody>
          <a:bodyPr/>
          <a:lstStyle/>
          <a:p>
            <a:r>
              <a:rPr lang="en-US" dirty="0"/>
              <a:t>Input to the </a:t>
            </a:r>
            <a:r>
              <a:rPr lang="en-US" dirty="0" err="1"/>
              <a:t>posenet</a:t>
            </a:r>
            <a:r>
              <a:rPr lang="en-US" dirty="0"/>
              <a:t> is image that we are feeding it (in our case webcam image)</a:t>
            </a:r>
          </a:p>
          <a:p>
            <a:r>
              <a:rPr lang="en-US" dirty="0"/>
              <a:t>Then it process it and returns output</a:t>
            </a:r>
          </a:p>
          <a:p>
            <a:r>
              <a:rPr lang="en-US" dirty="0"/>
              <a:t>The output of </a:t>
            </a:r>
            <a:r>
              <a:rPr lang="en-US" dirty="0" err="1"/>
              <a:t>posenet</a:t>
            </a:r>
            <a:r>
              <a:rPr lang="en-US" dirty="0"/>
              <a:t> is an object by the name of ‘poses’. </a:t>
            </a:r>
          </a:p>
          <a:p>
            <a:r>
              <a:rPr lang="en-US" dirty="0"/>
              <a:t>It’s in the form of an array which will have following elements</a:t>
            </a:r>
          </a:p>
          <a:p>
            <a:pPr marL="0" indent="0">
              <a:buNone/>
            </a:pPr>
            <a:r>
              <a:rPr lang="en-US" dirty="0"/>
              <a:t>	1. pose </a:t>
            </a:r>
          </a:p>
          <a:p>
            <a:pPr marL="0" indent="0">
              <a:buNone/>
            </a:pPr>
            <a:r>
              <a:rPr lang="en-US" dirty="0"/>
              <a:t>		1. score </a:t>
            </a:r>
          </a:p>
          <a:p>
            <a:pPr marL="0" indent="0">
              <a:buNone/>
            </a:pPr>
            <a:r>
              <a:rPr lang="en-US" dirty="0"/>
              <a:t>		2. </a:t>
            </a:r>
            <a:r>
              <a:rPr lang="en-US" dirty="0" err="1"/>
              <a:t>Keypoints</a:t>
            </a:r>
            <a:r>
              <a:rPr lang="en-US" dirty="0"/>
              <a:t> : </a:t>
            </a:r>
            <a:r>
              <a:rPr lang="en-US" dirty="0" err="1"/>
              <a:t>x,y</a:t>
            </a:r>
            <a:r>
              <a:rPr lang="en-US" dirty="0"/>
              <a:t> and confidence score</a:t>
            </a:r>
          </a:p>
          <a:p>
            <a:pPr marL="0" indent="0">
              <a:buNone/>
            </a:pPr>
            <a:r>
              <a:rPr lang="en-US" dirty="0"/>
              <a:t>	2. skeleton</a:t>
            </a:r>
          </a:p>
          <a:p>
            <a:pPr marL="0" indent="0">
              <a:buNone/>
            </a:pPr>
            <a:r>
              <a:rPr lang="en-US" dirty="0"/>
              <a:t>	3. confidence score of the entire pose</a:t>
            </a:r>
          </a:p>
          <a:p>
            <a:pPr marL="0" indent="0">
              <a:buNone/>
            </a:pPr>
            <a:endParaRPr lang="en-US" dirty="0"/>
          </a:p>
        </p:txBody>
      </p:sp>
    </p:spTree>
    <p:extLst>
      <p:ext uri="{BB962C8B-B14F-4D97-AF65-F5344CB8AC3E}">
        <p14:creationId xmlns:p14="http://schemas.microsoft.com/office/powerpoint/2010/main" val="2320204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8E43E-02F5-8C19-37DE-0BDED6E80AB7}"/>
              </a:ext>
            </a:extLst>
          </p:cNvPr>
          <p:cNvSpPr>
            <a:spLocks noGrp="1"/>
          </p:cNvSpPr>
          <p:nvPr>
            <p:ph type="title"/>
          </p:nvPr>
        </p:nvSpPr>
        <p:spPr/>
        <p:txBody>
          <a:bodyPr/>
          <a:lstStyle/>
          <a:p>
            <a:r>
              <a:rPr lang="en-US" dirty="0"/>
              <a:t>How to draw a skeleton (contd.)</a:t>
            </a:r>
            <a:endParaRPr lang="en-IN" dirty="0"/>
          </a:p>
        </p:txBody>
      </p:sp>
      <p:sp>
        <p:nvSpPr>
          <p:cNvPr id="3" name="Content Placeholder 2">
            <a:extLst>
              <a:ext uri="{FF2B5EF4-FFF2-40B4-BE49-F238E27FC236}">
                <a16:creationId xmlns:a16="http://schemas.microsoft.com/office/drawing/2014/main" id="{314E35D8-710A-9040-A983-9804166613AB}"/>
              </a:ext>
            </a:extLst>
          </p:cNvPr>
          <p:cNvSpPr>
            <a:spLocks noGrp="1"/>
          </p:cNvSpPr>
          <p:nvPr>
            <p:ph idx="1"/>
          </p:nvPr>
        </p:nvSpPr>
        <p:spPr/>
        <p:txBody>
          <a:bodyPr/>
          <a:lstStyle/>
          <a:p>
            <a:r>
              <a:rPr lang="en-US" dirty="0"/>
              <a:t>Ml5 is used to initialize the </a:t>
            </a:r>
            <a:r>
              <a:rPr lang="en-US" dirty="0" err="1"/>
              <a:t>posenet</a:t>
            </a:r>
            <a:r>
              <a:rPr lang="en-US" dirty="0"/>
              <a:t>.</a:t>
            </a:r>
          </a:p>
          <a:p>
            <a:r>
              <a:rPr lang="en-US" dirty="0" err="1"/>
              <a:t>Posenet</a:t>
            </a:r>
            <a:r>
              <a:rPr lang="en-US" dirty="0"/>
              <a:t> work based on event handler.</a:t>
            </a:r>
          </a:p>
          <a:p>
            <a:endParaRPr lang="en-US" dirty="0"/>
          </a:p>
          <a:p>
            <a:r>
              <a:rPr lang="en-US" dirty="0"/>
              <a:t>With this we want on pose (event handler) this function should execute.</a:t>
            </a:r>
          </a:p>
          <a:p>
            <a:r>
              <a:rPr lang="en-US" dirty="0"/>
              <a:t>So now every time it sees user pose it will move to function </a:t>
            </a:r>
            <a:r>
              <a:rPr lang="en-US" dirty="0" err="1"/>
              <a:t>gotPoses</a:t>
            </a:r>
            <a:r>
              <a:rPr lang="en-US" dirty="0"/>
              <a:t>.</a:t>
            </a:r>
          </a:p>
          <a:p>
            <a:r>
              <a:rPr lang="en-US" dirty="0"/>
              <a:t>Here we are going to copy poses and skeleton when it appears. </a:t>
            </a:r>
          </a:p>
          <a:p>
            <a:r>
              <a:rPr lang="en-US" dirty="0"/>
              <a:t>Using these points we can join them in draw function</a:t>
            </a:r>
          </a:p>
          <a:p>
            <a:endParaRPr lang="en-US" dirty="0"/>
          </a:p>
        </p:txBody>
      </p:sp>
    </p:spTree>
    <p:extLst>
      <p:ext uri="{BB962C8B-B14F-4D97-AF65-F5344CB8AC3E}">
        <p14:creationId xmlns:p14="http://schemas.microsoft.com/office/powerpoint/2010/main" val="3098177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fjs-models/README.md at master · tensorflow/tfjs-models · GitHub">
            <a:extLst>
              <a:ext uri="{FF2B5EF4-FFF2-40B4-BE49-F238E27FC236}">
                <a16:creationId xmlns:a16="http://schemas.microsoft.com/office/drawing/2014/main" id="{8511A8B7-7578-3879-ABFC-A65DAE6806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8705" y="882347"/>
            <a:ext cx="4762500" cy="4867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06801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5BB21-03E0-6DB9-1C84-71669DA601C3}"/>
              </a:ext>
            </a:extLst>
          </p:cNvPr>
          <p:cNvSpPr>
            <a:spLocks noGrp="1"/>
          </p:cNvSpPr>
          <p:nvPr>
            <p:ph type="title"/>
          </p:nvPr>
        </p:nvSpPr>
        <p:spPr/>
        <p:txBody>
          <a:bodyPr/>
          <a:lstStyle/>
          <a:p>
            <a:r>
              <a:rPr lang="en-US" dirty="0"/>
              <a:t>What is the applicability</a:t>
            </a:r>
            <a:endParaRPr lang="en-IN" dirty="0"/>
          </a:p>
        </p:txBody>
      </p:sp>
      <p:sp>
        <p:nvSpPr>
          <p:cNvPr id="3" name="Content Placeholder 2">
            <a:extLst>
              <a:ext uri="{FF2B5EF4-FFF2-40B4-BE49-F238E27FC236}">
                <a16:creationId xmlns:a16="http://schemas.microsoft.com/office/drawing/2014/main" id="{ADDB4341-41D6-9D46-CD98-243909CF9EF7}"/>
              </a:ext>
            </a:extLst>
          </p:cNvPr>
          <p:cNvSpPr>
            <a:spLocks noGrp="1"/>
          </p:cNvSpPr>
          <p:nvPr>
            <p:ph idx="1"/>
          </p:nvPr>
        </p:nvSpPr>
        <p:spPr/>
        <p:txBody>
          <a:bodyPr/>
          <a:lstStyle/>
          <a:p>
            <a:r>
              <a:rPr lang="en-US" dirty="0"/>
              <a:t>Realtime pose detection</a:t>
            </a:r>
            <a:endParaRPr lang="en-IN" dirty="0"/>
          </a:p>
        </p:txBody>
      </p:sp>
    </p:spTree>
    <p:extLst>
      <p:ext uri="{BB962C8B-B14F-4D97-AF65-F5344CB8AC3E}">
        <p14:creationId xmlns:p14="http://schemas.microsoft.com/office/powerpoint/2010/main" val="2197499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CF120-6066-552C-D64C-C27BD89147B7}"/>
              </a:ext>
            </a:extLst>
          </p:cNvPr>
          <p:cNvSpPr>
            <a:spLocks noGrp="1"/>
          </p:cNvSpPr>
          <p:nvPr>
            <p:ph type="title"/>
          </p:nvPr>
        </p:nvSpPr>
        <p:spPr/>
        <p:txBody>
          <a:bodyPr/>
          <a:lstStyle/>
          <a:p>
            <a:r>
              <a:rPr lang="en-US" dirty="0"/>
              <a:t>HOW?</a:t>
            </a:r>
            <a:endParaRPr lang="en-IN" dirty="0"/>
          </a:p>
        </p:txBody>
      </p:sp>
    </p:spTree>
    <p:extLst>
      <p:ext uri="{BB962C8B-B14F-4D97-AF65-F5344CB8AC3E}">
        <p14:creationId xmlns:p14="http://schemas.microsoft.com/office/powerpoint/2010/main" val="1879295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83BE0-E148-5DD5-77EA-B6A72B166F5A}"/>
              </a:ext>
            </a:extLst>
          </p:cNvPr>
          <p:cNvSpPr>
            <a:spLocks noGrp="1"/>
          </p:cNvSpPr>
          <p:nvPr>
            <p:ph type="title"/>
          </p:nvPr>
        </p:nvSpPr>
        <p:spPr/>
        <p:txBody>
          <a:bodyPr/>
          <a:lstStyle/>
          <a:p>
            <a:r>
              <a:rPr lang="en-US" dirty="0"/>
              <a:t>Using Machine Learning</a:t>
            </a:r>
            <a:endParaRPr lang="en-IN" dirty="0"/>
          </a:p>
        </p:txBody>
      </p:sp>
      <p:sp>
        <p:nvSpPr>
          <p:cNvPr id="3" name="Content Placeholder 2">
            <a:extLst>
              <a:ext uri="{FF2B5EF4-FFF2-40B4-BE49-F238E27FC236}">
                <a16:creationId xmlns:a16="http://schemas.microsoft.com/office/drawing/2014/main" id="{4CB6AD54-1BF7-59E6-C994-489E4E9B93DD}"/>
              </a:ext>
            </a:extLst>
          </p:cNvPr>
          <p:cNvSpPr>
            <a:spLocks noGrp="1"/>
          </p:cNvSpPr>
          <p:nvPr>
            <p:ph idx="1"/>
          </p:nvPr>
        </p:nvSpPr>
        <p:spPr/>
        <p:txBody>
          <a:bodyPr/>
          <a:lstStyle/>
          <a:p>
            <a:r>
              <a:rPr lang="en-US" dirty="0"/>
              <a:t>Training a model </a:t>
            </a:r>
          </a:p>
          <a:p>
            <a:r>
              <a:rPr lang="en-US" dirty="0"/>
              <a:t>Using the old data to correct the pose</a:t>
            </a:r>
          </a:p>
          <a:p>
            <a:r>
              <a:rPr lang="en-US" dirty="0"/>
              <a:t>Using classification to identify the model </a:t>
            </a:r>
            <a:endParaRPr lang="en-IN" dirty="0"/>
          </a:p>
        </p:txBody>
      </p:sp>
    </p:spTree>
    <p:extLst>
      <p:ext uri="{BB962C8B-B14F-4D97-AF65-F5344CB8AC3E}">
        <p14:creationId xmlns:p14="http://schemas.microsoft.com/office/powerpoint/2010/main" val="519379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E206-153E-2305-2ED7-73C21C5A1FD2}"/>
              </a:ext>
            </a:extLst>
          </p:cNvPr>
          <p:cNvSpPr>
            <a:spLocks noGrp="1"/>
          </p:cNvSpPr>
          <p:nvPr>
            <p:ph type="title"/>
          </p:nvPr>
        </p:nvSpPr>
        <p:spPr/>
        <p:txBody>
          <a:bodyPr/>
          <a:lstStyle/>
          <a:p>
            <a:r>
              <a:rPr lang="en-US" dirty="0"/>
              <a:t>Training the Model – Google Teachable Machine</a:t>
            </a:r>
            <a:endParaRPr lang="en-IN" dirty="0"/>
          </a:p>
        </p:txBody>
      </p:sp>
      <p:sp>
        <p:nvSpPr>
          <p:cNvPr id="3" name="Content Placeholder 2">
            <a:extLst>
              <a:ext uri="{FF2B5EF4-FFF2-40B4-BE49-F238E27FC236}">
                <a16:creationId xmlns:a16="http://schemas.microsoft.com/office/drawing/2014/main" id="{48AA0295-F28F-9FF9-CF75-BFD17577C7B3}"/>
              </a:ext>
            </a:extLst>
          </p:cNvPr>
          <p:cNvSpPr>
            <a:spLocks noGrp="1"/>
          </p:cNvSpPr>
          <p:nvPr>
            <p:ph idx="1"/>
          </p:nvPr>
        </p:nvSpPr>
        <p:spPr/>
        <p:txBody>
          <a:bodyPr/>
          <a:lstStyle/>
          <a:p>
            <a:r>
              <a:rPr lang="en-US" dirty="0"/>
              <a:t>Image project, Audio Project, Pose Project</a:t>
            </a:r>
          </a:p>
          <a:p>
            <a:r>
              <a:rPr lang="en-US" dirty="0"/>
              <a:t>Lets you use multiple class for classification and trained model can be downloaded.</a:t>
            </a:r>
          </a:p>
          <a:p>
            <a:r>
              <a:rPr lang="en-US" dirty="0"/>
              <a:t>Download as </a:t>
            </a:r>
            <a:r>
              <a:rPr lang="en-US" dirty="0" err="1"/>
              <a:t>model_meta.json</a:t>
            </a:r>
            <a:r>
              <a:rPr lang="en-US" dirty="0"/>
              <a:t>, </a:t>
            </a:r>
            <a:r>
              <a:rPr lang="en-US" dirty="0" err="1"/>
              <a:t>model_weight.bin</a:t>
            </a:r>
            <a:r>
              <a:rPr lang="en-US" dirty="0"/>
              <a:t>, </a:t>
            </a:r>
            <a:r>
              <a:rPr lang="en-US" dirty="0" err="1"/>
              <a:t>model.json</a:t>
            </a:r>
            <a:endParaRPr lang="en-IN" dirty="0"/>
          </a:p>
        </p:txBody>
      </p:sp>
      <p:pic>
        <p:nvPicPr>
          <p:cNvPr id="5" name="Picture 4">
            <a:extLst>
              <a:ext uri="{FF2B5EF4-FFF2-40B4-BE49-F238E27FC236}">
                <a16:creationId xmlns:a16="http://schemas.microsoft.com/office/drawing/2014/main" id="{A62381C9-7757-5C12-848A-E6AE9169769A}"/>
              </a:ext>
            </a:extLst>
          </p:cNvPr>
          <p:cNvPicPr>
            <a:picLocks noChangeAspect="1"/>
          </p:cNvPicPr>
          <p:nvPr/>
        </p:nvPicPr>
        <p:blipFill>
          <a:blip r:embed="rId2"/>
          <a:stretch>
            <a:fillRect/>
          </a:stretch>
        </p:blipFill>
        <p:spPr>
          <a:xfrm>
            <a:off x="2412969" y="3770577"/>
            <a:ext cx="5125397" cy="2477823"/>
          </a:xfrm>
          <a:prstGeom prst="rect">
            <a:avLst/>
          </a:prstGeom>
        </p:spPr>
      </p:pic>
    </p:spTree>
    <p:extLst>
      <p:ext uri="{BB962C8B-B14F-4D97-AF65-F5344CB8AC3E}">
        <p14:creationId xmlns:p14="http://schemas.microsoft.com/office/powerpoint/2010/main" val="3609263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0ACF53-514F-4C7A-A177-1E828C5EC717}"/>
              </a:ext>
            </a:extLst>
          </p:cNvPr>
          <p:cNvSpPr>
            <a:spLocks noGrp="1"/>
          </p:cNvSpPr>
          <p:nvPr>
            <p:ph type="title"/>
          </p:nvPr>
        </p:nvSpPr>
        <p:spPr/>
        <p:txBody>
          <a:bodyPr/>
          <a:lstStyle/>
          <a:p>
            <a:r>
              <a:rPr lang="en-US" dirty="0"/>
              <a:t>What is PoseNet?</a:t>
            </a:r>
            <a:endParaRPr lang="en-IN" dirty="0"/>
          </a:p>
        </p:txBody>
      </p:sp>
    </p:spTree>
    <p:extLst>
      <p:ext uri="{BB962C8B-B14F-4D97-AF65-F5344CB8AC3E}">
        <p14:creationId xmlns:p14="http://schemas.microsoft.com/office/powerpoint/2010/main" val="16925110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0CA20-4414-9FD3-01EC-2521B4BC92F9}"/>
              </a:ext>
            </a:extLst>
          </p:cNvPr>
          <p:cNvSpPr>
            <a:spLocks noGrp="1"/>
          </p:cNvSpPr>
          <p:nvPr>
            <p:ph type="title"/>
          </p:nvPr>
        </p:nvSpPr>
        <p:spPr/>
        <p:txBody>
          <a:bodyPr/>
          <a:lstStyle/>
          <a:p>
            <a:r>
              <a:rPr lang="en-US" dirty="0"/>
              <a:t>What are we </a:t>
            </a:r>
            <a:r>
              <a:rPr lang="en-US" dirty="0" err="1"/>
              <a:t>gonna</a:t>
            </a:r>
            <a:r>
              <a:rPr lang="en-US" dirty="0"/>
              <a:t> train it on? </a:t>
            </a:r>
            <a:endParaRPr lang="en-IN" dirty="0"/>
          </a:p>
        </p:txBody>
      </p:sp>
      <p:sp>
        <p:nvSpPr>
          <p:cNvPr id="3" name="TextBox 2">
            <a:extLst>
              <a:ext uri="{FF2B5EF4-FFF2-40B4-BE49-F238E27FC236}">
                <a16:creationId xmlns:a16="http://schemas.microsoft.com/office/drawing/2014/main" id="{18660AFB-4E8B-E107-1451-87C6A234DC20}"/>
              </a:ext>
            </a:extLst>
          </p:cNvPr>
          <p:cNvSpPr txBox="1"/>
          <p:nvPr/>
        </p:nvSpPr>
        <p:spPr>
          <a:xfrm>
            <a:off x="1366463" y="3998645"/>
            <a:ext cx="1125757" cy="369332"/>
          </a:xfrm>
          <a:prstGeom prst="rect">
            <a:avLst/>
          </a:prstGeom>
          <a:noFill/>
        </p:spPr>
        <p:txBody>
          <a:bodyPr wrap="none" rtlCol="0">
            <a:spAutoFit/>
          </a:bodyPr>
          <a:lstStyle/>
          <a:p>
            <a:r>
              <a:rPr lang="en-US" dirty="0" err="1">
                <a:solidFill>
                  <a:srgbClr val="92D050"/>
                </a:solidFill>
              </a:rPr>
              <a:t>Tadasana</a:t>
            </a:r>
            <a:endParaRPr lang="en-IN" dirty="0">
              <a:solidFill>
                <a:srgbClr val="92D050"/>
              </a:solidFill>
            </a:endParaRPr>
          </a:p>
        </p:txBody>
      </p:sp>
      <p:sp>
        <p:nvSpPr>
          <p:cNvPr id="4" name="TextBox 3">
            <a:extLst>
              <a:ext uri="{FF2B5EF4-FFF2-40B4-BE49-F238E27FC236}">
                <a16:creationId xmlns:a16="http://schemas.microsoft.com/office/drawing/2014/main" id="{B1F988E8-6A46-7883-F01D-B8E863D04D26}"/>
              </a:ext>
            </a:extLst>
          </p:cNvPr>
          <p:cNvSpPr txBox="1"/>
          <p:nvPr/>
        </p:nvSpPr>
        <p:spPr>
          <a:xfrm>
            <a:off x="4715839" y="3801438"/>
            <a:ext cx="1191929" cy="369332"/>
          </a:xfrm>
          <a:prstGeom prst="rect">
            <a:avLst/>
          </a:prstGeom>
          <a:noFill/>
        </p:spPr>
        <p:txBody>
          <a:bodyPr wrap="none" rtlCol="0">
            <a:spAutoFit/>
          </a:bodyPr>
          <a:lstStyle/>
          <a:p>
            <a:r>
              <a:rPr lang="en-US" dirty="0" err="1">
                <a:solidFill>
                  <a:srgbClr val="92D050"/>
                </a:solidFill>
              </a:rPr>
              <a:t>Vrksasana</a:t>
            </a:r>
            <a:endParaRPr lang="en-IN" dirty="0">
              <a:solidFill>
                <a:srgbClr val="92D050"/>
              </a:solidFill>
            </a:endParaRPr>
          </a:p>
        </p:txBody>
      </p:sp>
      <p:sp>
        <p:nvSpPr>
          <p:cNvPr id="5" name="TextBox 4">
            <a:extLst>
              <a:ext uri="{FF2B5EF4-FFF2-40B4-BE49-F238E27FC236}">
                <a16:creationId xmlns:a16="http://schemas.microsoft.com/office/drawing/2014/main" id="{A4C9A1DA-D555-AC2C-E66B-9FD1916594A2}"/>
              </a:ext>
            </a:extLst>
          </p:cNvPr>
          <p:cNvSpPr txBox="1"/>
          <p:nvPr/>
        </p:nvSpPr>
        <p:spPr>
          <a:xfrm>
            <a:off x="8291245" y="3998645"/>
            <a:ext cx="2428870" cy="369332"/>
          </a:xfrm>
          <a:prstGeom prst="rect">
            <a:avLst/>
          </a:prstGeom>
          <a:noFill/>
        </p:spPr>
        <p:txBody>
          <a:bodyPr wrap="none" rtlCol="0">
            <a:spAutoFit/>
          </a:bodyPr>
          <a:lstStyle/>
          <a:p>
            <a:r>
              <a:rPr lang="en-US" dirty="0" err="1">
                <a:solidFill>
                  <a:srgbClr val="92D050"/>
                </a:solidFill>
              </a:rPr>
              <a:t>Adho</a:t>
            </a:r>
            <a:r>
              <a:rPr lang="en-US" dirty="0">
                <a:solidFill>
                  <a:srgbClr val="92D050"/>
                </a:solidFill>
              </a:rPr>
              <a:t> </a:t>
            </a:r>
            <a:r>
              <a:rPr lang="en-US" dirty="0" err="1">
                <a:solidFill>
                  <a:srgbClr val="92D050"/>
                </a:solidFill>
              </a:rPr>
              <a:t>Mukha</a:t>
            </a:r>
            <a:r>
              <a:rPr lang="en-US" dirty="0">
                <a:solidFill>
                  <a:srgbClr val="92D050"/>
                </a:solidFill>
              </a:rPr>
              <a:t> </a:t>
            </a:r>
            <a:r>
              <a:rPr lang="en-US" dirty="0" err="1">
                <a:solidFill>
                  <a:srgbClr val="92D050"/>
                </a:solidFill>
              </a:rPr>
              <a:t>Shvasana</a:t>
            </a:r>
            <a:endParaRPr lang="en-IN" dirty="0">
              <a:solidFill>
                <a:srgbClr val="92D050"/>
              </a:solidFill>
            </a:endParaRPr>
          </a:p>
        </p:txBody>
      </p:sp>
      <p:sp>
        <p:nvSpPr>
          <p:cNvPr id="6" name="TextBox 5">
            <a:extLst>
              <a:ext uri="{FF2B5EF4-FFF2-40B4-BE49-F238E27FC236}">
                <a16:creationId xmlns:a16="http://schemas.microsoft.com/office/drawing/2014/main" id="{3B5816C1-07BD-4DFB-9E95-E146D525B48C}"/>
              </a:ext>
            </a:extLst>
          </p:cNvPr>
          <p:cNvSpPr txBox="1"/>
          <p:nvPr/>
        </p:nvSpPr>
        <p:spPr>
          <a:xfrm>
            <a:off x="1191802" y="6525248"/>
            <a:ext cx="1652055" cy="369332"/>
          </a:xfrm>
          <a:prstGeom prst="rect">
            <a:avLst/>
          </a:prstGeom>
          <a:noFill/>
        </p:spPr>
        <p:txBody>
          <a:bodyPr wrap="none" rtlCol="0">
            <a:spAutoFit/>
          </a:bodyPr>
          <a:lstStyle/>
          <a:p>
            <a:r>
              <a:rPr lang="en-US" dirty="0" err="1">
                <a:solidFill>
                  <a:srgbClr val="92D050"/>
                </a:solidFill>
              </a:rPr>
              <a:t>Virabhadrasna</a:t>
            </a:r>
            <a:endParaRPr lang="en-IN" dirty="0">
              <a:solidFill>
                <a:srgbClr val="92D050"/>
              </a:solidFill>
            </a:endParaRPr>
          </a:p>
        </p:txBody>
      </p:sp>
      <p:sp>
        <p:nvSpPr>
          <p:cNvPr id="9" name="TextBox 8">
            <a:extLst>
              <a:ext uri="{FF2B5EF4-FFF2-40B4-BE49-F238E27FC236}">
                <a16:creationId xmlns:a16="http://schemas.microsoft.com/office/drawing/2014/main" id="{D4ACAA97-3D00-AAB4-B979-9BADAE0F8601}"/>
              </a:ext>
            </a:extLst>
          </p:cNvPr>
          <p:cNvSpPr txBox="1"/>
          <p:nvPr/>
        </p:nvSpPr>
        <p:spPr>
          <a:xfrm>
            <a:off x="5311803" y="6133672"/>
            <a:ext cx="1964640" cy="369332"/>
          </a:xfrm>
          <a:prstGeom prst="rect">
            <a:avLst/>
          </a:prstGeom>
          <a:noFill/>
        </p:spPr>
        <p:txBody>
          <a:bodyPr wrap="none" rtlCol="0">
            <a:spAutoFit/>
          </a:bodyPr>
          <a:lstStyle/>
          <a:p>
            <a:r>
              <a:rPr lang="en-US" dirty="0" err="1">
                <a:solidFill>
                  <a:srgbClr val="92D050"/>
                </a:solidFill>
              </a:rPr>
              <a:t>Virabhadrasana</a:t>
            </a:r>
            <a:r>
              <a:rPr lang="en-US" dirty="0">
                <a:solidFill>
                  <a:srgbClr val="92D050"/>
                </a:solidFill>
              </a:rPr>
              <a:t> 2</a:t>
            </a:r>
            <a:endParaRPr lang="en-IN" dirty="0">
              <a:solidFill>
                <a:srgbClr val="92D050"/>
              </a:solidFill>
            </a:endParaRPr>
          </a:p>
        </p:txBody>
      </p:sp>
      <p:sp>
        <p:nvSpPr>
          <p:cNvPr id="10" name="TextBox 9">
            <a:extLst>
              <a:ext uri="{FF2B5EF4-FFF2-40B4-BE49-F238E27FC236}">
                <a16:creationId xmlns:a16="http://schemas.microsoft.com/office/drawing/2014/main" id="{DC54487F-90D5-3DDC-B0B6-A52937F93144}"/>
              </a:ext>
            </a:extLst>
          </p:cNvPr>
          <p:cNvSpPr txBox="1"/>
          <p:nvPr/>
        </p:nvSpPr>
        <p:spPr>
          <a:xfrm>
            <a:off x="7621029" y="6207497"/>
            <a:ext cx="1340432" cy="369332"/>
          </a:xfrm>
          <a:prstGeom prst="rect">
            <a:avLst/>
          </a:prstGeom>
          <a:noFill/>
        </p:spPr>
        <p:txBody>
          <a:bodyPr wrap="none" rtlCol="0">
            <a:spAutoFit/>
          </a:bodyPr>
          <a:lstStyle/>
          <a:p>
            <a:r>
              <a:rPr lang="en-US" dirty="0" err="1">
                <a:solidFill>
                  <a:srgbClr val="92D050"/>
                </a:solidFill>
              </a:rPr>
              <a:t>Utkatasana</a:t>
            </a:r>
            <a:endParaRPr lang="en-IN" dirty="0">
              <a:solidFill>
                <a:srgbClr val="92D050"/>
              </a:solidFill>
            </a:endParaRPr>
          </a:p>
        </p:txBody>
      </p:sp>
      <p:pic>
        <p:nvPicPr>
          <p:cNvPr id="8" name="Picture 7">
            <a:extLst>
              <a:ext uri="{FF2B5EF4-FFF2-40B4-BE49-F238E27FC236}">
                <a16:creationId xmlns:a16="http://schemas.microsoft.com/office/drawing/2014/main" id="{128FDFA1-C09E-6931-71C5-25FD03CF4A21}"/>
              </a:ext>
            </a:extLst>
          </p:cNvPr>
          <p:cNvPicPr>
            <a:picLocks noChangeAspect="1"/>
          </p:cNvPicPr>
          <p:nvPr/>
        </p:nvPicPr>
        <p:blipFill>
          <a:blip r:embed="rId2"/>
          <a:stretch>
            <a:fillRect/>
          </a:stretch>
        </p:blipFill>
        <p:spPr>
          <a:xfrm>
            <a:off x="1191802" y="1631151"/>
            <a:ext cx="1501839" cy="2170287"/>
          </a:xfrm>
          <a:prstGeom prst="rect">
            <a:avLst/>
          </a:prstGeom>
        </p:spPr>
      </p:pic>
      <p:pic>
        <p:nvPicPr>
          <p:cNvPr id="12" name="Picture 11">
            <a:extLst>
              <a:ext uri="{FF2B5EF4-FFF2-40B4-BE49-F238E27FC236}">
                <a16:creationId xmlns:a16="http://schemas.microsoft.com/office/drawing/2014/main" id="{D7CA2115-1537-56D9-6E77-0D2C52ED2267}"/>
              </a:ext>
            </a:extLst>
          </p:cNvPr>
          <p:cNvPicPr>
            <a:picLocks noChangeAspect="1"/>
          </p:cNvPicPr>
          <p:nvPr/>
        </p:nvPicPr>
        <p:blipFill>
          <a:blip r:embed="rId3"/>
          <a:stretch>
            <a:fillRect/>
          </a:stretch>
        </p:blipFill>
        <p:spPr>
          <a:xfrm>
            <a:off x="7919543" y="1750269"/>
            <a:ext cx="2567616" cy="2051169"/>
          </a:xfrm>
          <a:prstGeom prst="rect">
            <a:avLst/>
          </a:prstGeom>
        </p:spPr>
      </p:pic>
      <p:pic>
        <p:nvPicPr>
          <p:cNvPr id="14" name="Picture 13">
            <a:extLst>
              <a:ext uri="{FF2B5EF4-FFF2-40B4-BE49-F238E27FC236}">
                <a16:creationId xmlns:a16="http://schemas.microsoft.com/office/drawing/2014/main" id="{FE195270-055E-C402-7C78-40C4236F97BB}"/>
              </a:ext>
            </a:extLst>
          </p:cNvPr>
          <p:cNvPicPr>
            <a:picLocks noChangeAspect="1"/>
          </p:cNvPicPr>
          <p:nvPr/>
        </p:nvPicPr>
        <p:blipFill>
          <a:blip r:embed="rId4"/>
          <a:stretch>
            <a:fillRect/>
          </a:stretch>
        </p:blipFill>
        <p:spPr>
          <a:xfrm>
            <a:off x="4800438" y="1864682"/>
            <a:ext cx="1022729" cy="1865972"/>
          </a:xfrm>
          <a:prstGeom prst="rect">
            <a:avLst/>
          </a:prstGeom>
        </p:spPr>
      </p:pic>
      <p:pic>
        <p:nvPicPr>
          <p:cNvPr id="16" name="Picture 15">
            <a:extLst>
              <a:ext uri="{FF2B5EF4-FFF2-40B4-BE49-F238E27FC236}">
                <a16:creationId xmlns:a16="http://schemas.microsoft.com/office/drawing/2014/main" id="{6F5E819D-AABF-40F3-6ED2-783CEA103B74}"/>
              </a:ext>
            </a:extLst>
          </p:cNvPr>
          <p:cNvPicPr>
            <a:picLocks noChangeAspect="1"/>
          </p:cNvPicPr>
          <p:nvPr/>
        </p:nvPicPr>
        <p:blipFill>
          <a:blip r:embed="rId5"/>
          <a:stretch>
            <a:fillRect/>
          </a:stretch>
        </p:blipFill>
        <p:spPr>
          <a:xfrm>
            <a:off x="1076940" y="4654210"/>
            <a:ext cx="1881778" cy="1878173"/>
          </a:xfrm>
          <a:prstGeom prst="rect">
            <a:avLst/>
          </a:prstGeom>
        </p:spPr>
      </p:pic>
      <p:pic>
        <p:nvPicPr>
          <p:cNvPr id="18" name="Picture 17">
            <a:extLst>
              <a:ext uri="{FF2B5EF4-FFF2-40B4-BE49-F238E27FC236}">
                <a16:creationId xmlns:a16="http://schemas.microsoft.com/office/drawing/2014/main" id="{B835FD34-BD81-4AF0-AE17-C90525DF3389}"/>
              </a:ext>
            </a:extLst>
          </p:cNvPr>
          <p:cNvPicPr>
            <a:picLocks noChangeAspect="1"/>
          </p:cNvPicPr>
          <p:nvPr/>
        </p:nvPicPr>
        <p:blipFill>
          <a:blip r:embed="rId6"/>
          <a:stretch>
            <a:fillRect/>
          </a:stretch>
        </p:blipFill>
        <p:spPr>
          <a:xfrm>
            <a:off x="4975668" y="4269123"/>
            <a:ext cx="2215473" cy="1864549"/>
          </a:xfrm>
          <a:prstGeom prst="rect">
            <a:avLst/>
          </a:prstGeom>
        </p:spPr>
      </p:pic>
      <p:pic>
        <p:nvPicPr>
          <p:cNvPr id="20" name="Picture 19">
            <a:extLst>
              <a:ext uri="{FF2B5EF4-FFF2-40B4-BE49-F238E27FC236}">
                <a16:creationId xmlns:a16="http://schemas.microsoft.com/office/drawing/2014/main" id="{73DF9146-1DF4-E0E2-493E-7C642244AB8E}"/>
              </a:ext>
            </a:extLst>
          </p:cNvPr>
          <p:cNvPicPr>
            <a:picLocks noChangeAspect="1"/>
          </p:cNvPicPr>
          <p:nvPr/>
        </p:nvPicPr>
        <p:blipFill>
          <a:blip r:embed="rId7"/>
          <a:stretch>
            <a:fillRect/>
          </a:stretch>
        </p:blipFill>
        <p:spPr>
          <a:xfrm>
            <a:off x="9274002" y="4667834"/>
            <a:ext cx="1388417" cy="1864549"/>
          </a:xfrm>
          <a:prstGeom prst="rect">
            <a:avLst/>
          </a:prstGeom>
        </p:spPr>
      </p:pic>
    </p:spTree>
    <p:extLst>
      <p:ext uri="{BB962C8B-B14F-4D97-AF65-F5344CB8AC3E}">
        <p14:creationId xmlns:p14="http://schemas.microsoft.com/office/powerpoint/2010/main" val="673434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F51B9-099C-A50B-0BA2-7DF0A1D38ECC}"/>
              </a:ext>
            </a:extLst>
          </p:cNvPr>
          <p:cNvSpPr>
            <a:spLocks noGrp="1"/>
          </p:cNvSpPr>
          <p:nvPr>
            <p:ph type="title"/>
          </p:nvPr>
        </p:nvSpPr>
        <p:spPr/>
        <p:txBody>
          <a:bodyPr/>
          <a:lstStyle/>
          <a:p>
            <a:r>
              <a:rPr lang="en-US" dirty="0"/>
              <a:t>How to used the trained model</a:t>
            </a:r>
            <a:endParaRPr lang="en-IN" dirty="0"/>
          </a:p>
        </p:txBody>
      </p:sp>
      <p:sp>
        <p:nvSpPr>
          <p:cNvPr id="3" name="Content Placeholder 2">
            <a:extLst>
              <a:ext uri="{FF2B5EF4-FFF2-40B4-BE49-F238E27FC236}">
                <a16:creationId xmlns:a16="http://schemas.microsoft.com/office/drawing/2014/main" id="{ECCD5420-C3B8-0275-1E5D-01A70E79A319}"/>
              </a:ext>
            </a:extLst>
          </p:cNvPr>
          <p:cNvSpPr>
            <a:spLocks noGrp="1"/>
          </p:cNvSpPr>
          <p:nvPr>
            <p:ph idx="1"/>
          </p:nvPr>
        </p:nvSpPr>
        <p:spPr/>
        <p:txBody>
          <a:bodyPr/>
          <a:lstStyle/>
          <a:p>
            <a:r>
              <a:rPr lang="en-US" dirty="0"/>
              <a:t>First We are going to create a neural network for classification. There are multiple option for its initialization. We are just going to use 4 main argument.</a:t>
            </a:r>
          </a:p>
          <a:p>
            <a:pPr marL="0" indent="0">
              <a:buNone/>
            </a:pPr>
            <a:r>
              <a:rPr lang="en-US" dirty="0"/>
              <a:t>	1. inputs: 34 (pose net detects 17 points so, it’s </a:t>
            </a:r>
            <a:r>
              <a:rPr lang="en-US" dirty="0" err="1"/>
              <a:t>x,y</a:t>
            </a:r>
            <a:r>
              <a:rPr lang="en-US" dirty="0"/>
              <a:t> coordinated will make 					the input as 17*2)</a:t>
            </a:r>
          </a:p>
          <a:p>
            <a:pPr marL="0" indent="0">
              <a:buNone/>
            </a:pPr>
            <a:r>
              <a:rPr lang="en-US" dirty="0"/>
              <a:t>	2. Output: 6 (no of poses we want to classify)</a:t>
            </a:r>
          </a:p>
          <a:p>
            <a:pPr marL="0" indent="0">
              <a:buNone/>
            </a:pPr>
            <a:r>
              <a:rPr lang="en-US" dirty="0"/>
              <a:t>	3. Task: Classification</a:t>
            </a:r>
          </a:p>
          <a:p>
            <a:pPr marL="0" indent="0">
              <a:buNone/>
            </a:pPr>
            <a:r>
              <a:rPr lang="en-US" dirty="0"/>
              <a:t>	4. Debug: True</a:t>
            </a:r>
          </a:p>
          <a:p>
            <a:pPr marL="0" indent="0">
              <a:buNone/>
            </a:pPr>
            <a:endParaRPr lang="en-IN" dirty="0"/>
          </a:p>
        </p:txBody>
      </p:sp>
    </p:spTree>
    <p:extLst>
      <p:ext uri="{BB962C8B-B14F-4D97-AF65-F5344CB8AC3E}">
        <p14:creationId xmlns:p14="http://schemas.microsoft.com/office/powerpoint/2010/main" val="40532692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386A0-83FF-D37E-0773-DB26DD67937B}"/>
              </a:ext>
            </a:extLst>
          </p:cNvPr>
          <p:cNvSpPr>
            <a:spLocks noGrp="1"/>
          </p:cNvSpPr>
          <p:nvPr>
            <p:ph type="title"/>
          </p:nvPr>
        </p:nvSpPr>
        <p:spPr/>
        <p:txBody>
          <a:bodyPr/>
          <a:lstStyle/>
          <a:p>
            <a:r>
              <a:rPr lang="en-US" dirty="0"/>
              <a:t>How it works?</a:t>
            </a:r>
            <a:br>
              <a:rPr lang="en-US" dirty="0"/>
            </a:br>
            <a:endParaRPr lang="en-IN" dirty="0"/>
          </a:p>
        </p:txBody>
      </p:sp>
      <p:sp>
        <p:nvSpPr>
          <p:cNvPr id="3" name="Content Placeholder 2">
            <a:extLst>
              <a:ext uri="{FF2B5EF4-FFF2-40B4-BE49-F238E27FC236}">
                <a16:creationId xmlns:a16="http://schemas.microsoft.com/office/drawing/2014/main" id="{D7570321-528A-D690-CEA5-1C4CF7BD128C}"/>
              </a:ext>
            </a:extLst>
          </p:cNvPr>
          <p:cNvSpPr>
            <a:spLocks noGrp="1"/>
          </p:cNvSpPr>
          <p:nvPr>
            <p:ph idx="1"/>
          </p:nvPr>
        </p:nvSpPr>
        <p:spPr/>
        <p:txBody>
          <a:bodyPr/>
          <a:lstStyle/>
          <a:p>
            <a:endParaRPr lang="en-US" dirty="0"/>
          </a:p>
          <a:p>
            <a:endParaRPr lang="en-IN" dirty="0"/>
          </a:p>
          <a:p>
            <a:endParaRPr lang="en-IN" dirty="0"/>
          </a:p>
          <a:p>
            <a:endParaRPr lang="en-IN" dirty="0"/>
          </a:p>
          <a:p>
            <a:endParaRPr lang="en-IN" dirty="0"/>
          </a:p>
          <a:p>
            <a:endParaRPr lang="en-IN" dirty="0"/>
          </a:p>
          <a:p>
            <a:r>
              <a:rPr lang="en-IN" dirty="0"/>
              <a:t>We will import trained model using load function </a:t>
            </a:r>
          </a:p>
        </p:txBody>
      </p:sp>
      <p:pic>
        <p:nvPicPr>
          <p:cNvPr id="4" name="Picture 2">
            <a:extLst>
              <a:ext uri="{FF2B5EF4-FFF2-40B4-BE49-F238E27FC236}">
                <a16:creationId xmlns:a16="http://schemas.microsoft.com/office/drawing/2014/main" id="{1C264D63-E8E1-18D0-0DA7-EC73809DC9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4205" y="2008189"/>
            <a:ext cx="7852914" cy="25293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3">
            <a:extLst>
              <a:ext uri="{FF2B5EF4-FFF2-40B4-BE49-F238E27FC236}">
                <a16:creationId xmlns:a16="http://schemas.microsoft.com/office/drawing/2014/main" id="{D63AE203-D510-FA75-7B7C-8D825DC79A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6605" y="2160589"/>
            <a:ext cx="7852914" cy="25293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32117A99-E6C6-1CC0-0C9D-02D8C663772B}"/>
              </a:ext>
            </a:extLst>
          </p:cNvPr>
          <p:cNvPicPr>
            <a:picLocks noChangeAspect="1"/>
          </p:cNvPicPr>
          <p:nvPr/>
        </p:nvPicPr>
        <p:blipFill>
          <a:blip r:embed="rId3"/>
          <a:stretch>
            <a:fillRect/>
          </a:stretch>
        </p:blipFill>
        <p:spPr>
          <a:xfrm>
            <a:off x="1141306" y="5114052"/>
            <a:ext cx="2991004" cy="1339919"/>
          </a:xfrm>
          <a:prstGeom prst="rect">
            <a:avLst/>
          </a:prstGeom>
        </p:spPr>
      </p:pic>
    </p:spTree>
    <p:extLst>
      <p:ext uri="{BB962C8B-B14F-4D97-AF65-F5344CB8AC3E}">
        <p14:creationId xmlns:p14="http://schemas.microsoft.com/office/powerpoint/2010/main" val="20355277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CF262-B443-554B-149F-288D07267163}"/>
              </a:ext>
            </a:extLst>
          </p:cNvPr>
          <p:cNvSpPr>
            <a:spLocks noGrp="1"/>
          </p:cNvSpPr>
          <p:nvPr>
            <p:ph type="title"/>
          </p:nvPr>
        </p:nvSpPr>
        <p:spPr/>
        <p:txBody>
          <a:bodyPr/>
          <a:lstStyle/>
          <a:p>
            <a:r>
              <a:rPr lang="en-US" dirty="0"/>
              <a:t>How it works (contd.)</a:t>
            </a:r>
            <a:endParaRPr lang="en-IN" dirty="0"/>
          </a:p>
        </p:txBody>
      </p:sp>
      <p:sp>
        <p:nvSpPr>
          <p:cNvPr id="3" name="Content Placeholder 2">
            <a:extLst>
              <a:ext uri="{FF2B5EF4-FFF2-40B4-BE49-F238E27FC236}">
                <a16:creationId xmlns:a16="http://schemas.microsoft.com/office/drawing/2014/main" id="{98320FBB-77FA-5546-89CC-D8AEADED2956}"/>
              </a:ext>
            </a:extLst>
          </p:cNvPr>
          <p:cNvSpPr>
            <a:spLocks noGrp="1"/>
          </p:cNvSpPr>
          <p:nvPr>
            <p:ph idx="1"/>
          </p:nvPr>
        </p:nvSpPr>
        <p:spPr/>
        <p:txBody>
          <a:bodyPr/>
          <a:lstStyle/>
          <a:p>
            <a:r>
              <a:rPr lang="en-US" dirty="0"/>
              <a:t>Ml5_neural_network_name.classify() –</a:t>
            </a:r>
            <a:r>
              <a:rPr lang="en-IN" dirty="0"/>
              <a:t> arguments</a:t>
            </a:r>
          </a:p>
          <a:p>
            <a:pPr marL="0" indent="0">
              <a:buNone/>
            </a:pPr>
            <a:r>
              <a:rPr lang="en-IN" dirty="0"/>
              <a:t>	1. inputs (same poses variable </a:t>
            </a:r>
            <a:r>
              <a:rPr lang="en-IN" dirty="0" err="1"/>
              <a:t>x,y</a:t>
            </a:r>
            <a:r>
              <a:rPr lang="en-IN" dirty="0"/>
              <a:t> coordinated used to draw skeleton)</a:t>
            </a:r>
          </a:p>
          <a:p>
            <a:pPr marL="0" indent="0">
              <a:buNone/>
            </a:pPr>
            <a:r>
              <a:rPr lang="en-IN" dirty="0"/>
              <a:t>	2. </a:t>
            </a:r>
            <a:r>
              <a:rPr lang="en-IN" dirty="0" err="1"/>
              <a:t>gotResult</a:t>
            </a:r>
            <a:r>
              <a:rPr lang="en-IN" dirty="0"/>
              <a:t> function as </a:t>
            </a:r>
            <a:r>
              <a:rPr lang="en-IN" dirty="0" err="1"/>
              <a:t>callback</a:t>
            </a:r>
            <a:endParaRPr lang="en-IN" dirty="0"/>
          </a:p>
          <a:p>
            <a:r>
              <a:rPr lang="en-IN" dirty="0" err="1"/>
              <a:t>GotResult</a:t>
            </a:r>
            <a:r>
              <a:rPr lang="en-IN" dirty="0"/>
              <a:t> has 2 parameters</a:t>
            </a:r>
          </a:p>
          <a:p>
            <a:pPr marL="0" indent="0">
              <a:buNone/>
            </a:pPr>
            <a:r>
              <a:rPr lang="en-IN" dirty="0"/>
              <a:t>	1. error</a:t>
            </a:r>
          </a:p>
          <a:p>
            <a:pPr marL="0" indent="0">
              <a:buNone/>
            </a:pPr>
            <a:r>
              <a:rPr lang="en-IN" dirty="0"/>
              <a:t>	2. result</a:t>
            </a:r>
          </a:p>
          <a:p>
            <a:pPr marL="0" indent="0">
              <a:buNone/>
            </a:pPr>
            <a:endParaRPr lang="en-US" dirty="0"/>
          </a:p>
        </p:txBody>
      </p:sp>
    </p:spTree>
    <p:extLst>
      <p:ext uri="{BB962C8B-B14F-4D97-AF65-F5344CB8AC3E}">
        <p14:creationId xmlns:p14="http://schemas.microsoft.com/office/powerpoint/2010/main" val="1550900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B3F6F-534D-2CB3-ADD8-4500E532FB38}"/>
              </a:ext>
            </a:extLst>
          </p:cNvPr>
          <p:cNvSpPr>
            <a:spLocks noGrp="1"/>
          </p:cNvSpPr>
          <p:nvPr>
            <p:ph type="title"/>
          </p:nvPr>
        </p:nvSpPr>
        <p:spPr/>
        <p:txBody>
          <a:bodyPr/>
          <a:lstStyle/>
          <a:p>
            <a:r>
              <a:rPr lang="en-US" dirty="0"/>
              <a:t>Program Logic</a:t>
            </a:r>
            <a:endParaRPr lang="en-IN" dirty="0"/>
          </a:p>
        </p:txBody>
      </p:sp>
      <p:graphicFrame>
        <p:nvGraphicFramePr>
          <p:cNvPr id="4" name="Table 4">
            <a:extLst>
              <a:ext uri="{FF2B5EF4-FFF2-40B4-BE49-F238E27FC236}">
                <a16:creationId xmlns:a16="http://schemas.microsoft.com/office/drawing/2014/main" id="{9758D3F4-6D16-16DE-2185-4B37CD252DA8}"/>
              </a:ext>
            </a:extLst>
          </p:cNvPr>
          <p:cNvGraphicFramePr>
            <a:graphicFrameLocks noGrp="1"/>
          </p:cNvGraphicFramePr>
          <p:nvPr>
            <p:ph idx="1"/>
            <p:extLst>
              <p:ext uri="{D42A27DB-BD31-4B8C-83A1-F6EECF244321}">
                <p14:modId xmlns:p14="http://schemas.microsoft.com/office/powerpoint/2010/main" val="2196750101"/>
              </p:ext>
            </p:extLst>
          </p:nvPr>
        </p:nvGraphicFramePr>
        <p:xfrm>
          <a:off x="677863" y="2160588"/>
          <a:ext cx="8596312" cy="2494280"/>
        </p:xfrm>
        <a:graphic>
          <a:graphicData uri="http://schemas.openxmlformats.org/drawingml/2006/table">
            <a:tbl>
              <a:tblPr firstRow="1" bandRow="1">
                <a:tableStyleId>{5C22544A-7EE6-4342-B048-85BDC9FD1C3A}</a:tableStyleId>
              </a:tblPr>
              <a:tblGrid>
                <a:gridCol w="3626718">
                  <a:extLst>
                    <a:ext uri="{9D8B030D-6E8A-4147-A177-3AD203B41FA5}">
                      <a16:colId xmlns:a16="http://schemas.microsoft.com/office/drawing/2014/main" val="4160932183"/>
                    </a:ext>
                  </a:extLst>
                </a:gridCol>
                <a:gridCol w="4969594">
                  <a:extLst>
                    <a:ext uri="{9D8B030D-6E8A-4147-A177-3AD203B41FA5}">
                      <a16:colId xmlns:a16="http://schemas.microsoft.com/office/drawing/2014/main" val="2721509679"/>
                    </a:ext>
                  </a:extLst>
                </a:gridCol>
              </a:tblGrid>
              <a:tr h="370840">
                <a:tc>
                  <a:txBody>
                    <a:bodyPr/>
                    <a:lstStyle/>
                    <a:p>
                      <a:r>
                        <a:rPr lang="en-US" dirty="0"/>
                        <a:t>Important Variable</a:t>
                      </a:r>
                      <a:endParaRPr lang="en-IN" dirty="0"/>
                    </a:p>
                  </a:txBody>
                  <a:tcPr/>
                </a:tc>
                <a:tc>
                  <a:txBody>
                    <a:bodyPr/>
                    <a:lstStyle/>
                    <a:p>
                      <a:r>
                        <a:rPr lang="en-US" dirty="0"/>
                        <a:t>Task Assigned to them</a:t>
                      </a:r>
                      <a:endParaRPr lang="en-IN" dirty="0"/>
                    </a:p>
                  </a:txBody>
                  <a:tcPr/>
                </a:tc>
                <a:extLst>
                  <a:ext uri="{0D108BD9-81ED-4DB2-BD59-A6C34878D82A}">
                    <a16:rowId xmlns:a16="http://schemas.microsoft.com/office/drawing/2014/main" val="3764446119"/>
                  </a:ext>
                </a:extLst>
              </a:tr>
              <a:tr h="370840">
                <a:tc>
                  <a:txBody>
                    <a:bodyPr/>
                    <a:lstStyle/>
                    <a:p>
                      <a:r>
                        <a:rPr lang="en-US" dirty="0" err="1"/>
                        <a:t>Posecounter</a:t>
                      </a:r>
                      <a:endParaRPr lang="en-IN" dirty="0"/>
                    </a:p>
                  </a:txBody>
                  <a:tcPr/>
                </a:tc>
                <a:tc>
                  <a:txBody>
                    <a:bodyPr/>
                    <a:lstStyle/>
                    <a:p>
                      <a:r>
                        <a:rPr lang="en-US" dirty="0"/>
                        <a:t>For keeping track of how many poses has been done</a:t>
                      </a:r>
                      <a:endParaRPr lang="en-IN" dirty="0"/>
                    </a:p>
                  </a:txBody>
                  <a:tcPr/>
                </a:tc>
                <a:extLst>
                  <a:ext uri="{0D108BD9-81ED-4DB2-BD59-A6C34878D82A}">
                    <a16:rowId xmlns:a16="http://schemas.microsoft.com/office/drawing/2014/main" val="3615102877"/>
                  </a:ext>
                </a:extLst>
              </a:tr>
              <a:tr h="370840">
                <a:tc>
                  <a:txBody>
                    <a:bodyPr/>
                    <a:lstStyle/>
                    <a:p>
                      <a:r>
                        <a:rPr lang="en-US" dirty="0"/>
                        <a:t>Target</a:t>
                      </a:r>
                      <a:endParaRPr lang="en-IN" dirty="0"/>
                    </a:p>
                  </a:txBody>
                  <a:tcPr/>
                </a:tc>
                <a:tc>
                  <a:txBody>
                    <a:bodyPr/>
                    <a:lstStyle/>
                    <a:p>
                      <a:r>
                        <a:rPr lang="en-US" dirty="0"/>
                        <a:t>Name of the ongoing pose</a:t>
                      </a:r>
                      <a:endParaRPr lang="en-IN" dirty="0"/>
                    </a:p>
                  </a:txBody>
                  <a:tcPr/>
                </a:tc>
                <a:extLst>
                  <a:ext uri="{0D108BD9-81ED-4DB2-BD59-A6C34878D82A}">
                    <a16:rowId xmlns:a16="http://schemas.microsoft.com/office/drawing/2014/main" val="1133776814"/>
                  </a:ext>
                </a:extLst>
              </a:tr>
              <a:tr h="370840">
                <a:tc>
                  <a:txBody>
                    <a:bodyPr/>
                    <a:lstStyle/>
                    <a:p>
                      <a:r>
                        <a:rPr lang="en-US" dirty="0" err="1"/>
                        <a:t>TImeLeft</a:t>
                      </a:r>
                      <a:endParaRPr lang="en-IN" dirty="0"/>
                    </a:p>
                  </a:txBody>
                  <a:tcPr/>
                </a:tc>
                <a:tc>
                  <a:txBody>
                    <a:bodyPr/>
                    <a:lstStyle/>
                    <a:p>
                      <a:r>
                        <a:rPr lang="en-US" dirty="0"/>
                        <a:t>Virtual counter</a:t>
                      </a:r>
                      <a:endParaRPr lang="en-IN" dirty="0"/>
                    </a:p>
                  </a:txBody>
                  <a:tcPr/>
                </a:tc>
                <a:extLst>
                  <a:ext uri="{0D108BD9-81ED-4DB2-BD59-A6C34878D82A}">
                    <a16:rowId xmlns:a16="http://schemas.microsoft.com/office/drawing/2014/main" val="3901106689"/>
                  </a:ext>
                </a:extLst>
              </a:tr>
              <a:tr h="370840">
                <a:tc>
                  <a:txBody>
                    <a:bodyPr/>
                    <a:lstStyle/>
                    <a:p>
                      <a:r>
                        <a:rPr lang="en-US" dirty="0" err="1"/>
                        <a:t>Errorcounter</a:t>
                      </a:r>
                      <a:endParaRPr lang="en-IN" dirty="0"/>
                    </a:p>
                  </a:txBody>
                  <a:tcPr/>
                </a:tc>
                <a:tc>
                  <a:txBody>
                    <a:bodyPr/>
                    <a:lstStyle/>
                    <a:p>
                      <a:r>
                        <a:rPr lang="en-US" dirty="0"/>
                        <a:t>To keep tracks of error</a:t>
                      </a:r>
                      <a:endParaRPr lang="en-IN" dirty="0"/>
                    </a:p>
                  </a:txBody>
                  <a:tcPr/>
                </a:tc>
                <a:extLst>
                  <a:ext uri="{0D108BD9-81ED-4DB2-BD59-A6C34878D82A}">
                    <a16:rowId xmlns:a16="http://schemas.microsoft.com/office/drawing/2014/main" val="2927909164"/>
                  </a:ext>
                </a:extLst>
              </a:tr>
              <a:tr h="370840">
                <a:tc>
                  <a:txBody>
                    <a:bodyPr/>
                    <a:lstStyle/>
                    <a:p>
                      <a:r>
                        <a:rPr lang="en-US" dirty="0"/>
                        <a:t>Iteration counter</a:t>
                      </a:r>
                      <a:endParaRPr lang="en-IN" dirty="0"/>
                    </a:p>
                  </a:txBody>
                  <a:tcPr/>
                </a:tc>
                <a:tc>
                  <a:txBody>
                    <a:bodyPr/>
                    <a:lstStyle/>
                    <a:p>
                      <a:r>
                        <a:rPr lang="en-US" dirty="0"/>
                        <a:t>Keep track of timer to change position</a:t>
                      </a:r>
                      <a:endParaRPr lang="en-IN" dirty="0"/>
                    </a:p>
                  </a:txBody>
                  <a:tcPr/>
                </a:tc>
                <a:extLst>
                  <a:ext uri="{0D108BD9-81ED-4DB2-BD59-A6C34878D82A}">
                    <a16:rowId xmlns:a16="http://schemas.microsoft.com/office/drawing/2014/main" val="3775647712"/>
                  </a:ext>
                </a:extLst>
              </a:tr>
            </a:tbl>
          </a:graphicData>
        </a:graphic>
      </p:graphicFrame>
    </p:spTree>
    <p:extLst>
      <p:ext uri="{BB962C8B-B14F-4D97-AF65-F5344CB8AC3E}">
        <p14:creationId xmlns:p14="http://schemas.microsoft.com/office/powerpoint/2010/main" val="14075505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4B0B1-A759-B27A-C862-032DBD4314D1}"/>
              </a:ext>
            </a:extLst>
          </p:cNvPr>
          <p:cNvSpPr>
            <a:spLocks noGrp="1"/>
          </p:cNvSpPr>
          <p:nvPr>
            <p:ph type="title"/>
          </p:nvPr>
        </p:nvSpPr>
        <p:spPr/>
        <p:txBody>
          <a:bodyPr/>
          <a:lstStyle/>
          <a:p>
            <a:r>
              <a:rPr lang="en-US" dirty="0"/>
              <a:t>Program Logic (contd.)</a:t>
            </a:r>
            <a:endParaRPr lang="en-IN" dirty="0"/>
          </a:p>
        </p:txBody>
      </p:sp>
      <p:graphicFrame>
        <p:nvGraphicFramePr>
          <p:cNvPr id="4" name="Table 4">
            <a:extLst>
              <a:ext uri="{FF2B5EF4-FFF2-40B4-BE49-F238E27FC236}">
                <a16:creationId xmlns:a16="http://schemas.microsoft.com/office/drawing/2014/main" id="{1FB38FC8-C25B-57BA-F36C-922F9E0439B4}"/>
              </a:ext>
            </a:extLst>
          </p:cNvPr>
          <p:cNvGraphicFramePr>
            <a:graphicFrameLocks noGrp="1"/>
          </p:cNvGraphicFramePr>
          <p:nvPr>
            <p:ph idx="1"/>
            <p:extLst>
              <p:ext uri="{D42A27DB-BD31-4B8C-83A1-F6EECF244321}">
                <p14:modId xmlns:p14="http://schemas.microsoft.com/office/powerpoint/2010/main" val="3905137046"/>
              </p:ext>
            </p:extLst>
          </p:nvPr>
        </p:nvGraphicFramePr>
        <p:xfrm>
          <a:off x="677863" y="2160588"/>
          <a:ext cx="8596312" cy="3505200"/>
        </p:xfrm>
        <a:graphic>
          <a:graphicData uri="http://schemas.openxmlformats.org/drawingml/2006/table">
            <a:tbl>
              <a:tblPr firstRow="1" bandRow="1">
                <a:tableStyleId>{5C22544A-7EE6-4342-B048-85BDC9FD1C3A}</a:tableStyleId>
              </a:tblPr>
              <a:tblGrid>
                <a:gridCol w="4298156">
                  <a:extLst>
                    <a:ext uri="{9D8B030D-6E8A-4147-A177-3AD203B41FA5}">
                      <a16:colId xmlns:a16="http://schemas.microsoft.com/office/drawing/2014/main" val="1013471342"/>
                    </a:ext>
                  </a:extLst>
                </a:gridCol>
                <a:gridCol w="4298156">
                  <a:extLst>
                    <a:ext uri="{9D8B030D-6E8A-4147-A177-3AD203B41FA5}">
                      <a16:colId xmlns:a16="http://schemas.microsoft.com/office/drawing/2014/main" val="727570441"/>
                    </a:ext>
                  </a:extLst>
                </a:gridCol>
              </a:tblGrid>
              <a:tr h="370840">
                <a:tc>
                  <a:txBody>
                    <a:bodyPr/>
                    <a:lstStyle/>
                    <a:p>
                      <a:r>
                        <a:rPr lang="en-US" dirty="0"/>
                        <a:t>Function </a:t>
                      </a:r>
                      <a:endParaRPr lang="en-IN" dirty="0"/>
                    </a:p>
                  </a:txBody>
                  <a:tcPr/>
                </a:tc>
                <a:tc>
                  <a:txBody>
                    <a:bodyPr/>
                    <a:lstStyle/>
                    <a:p>
                      <a:r>
                        <a:rPr lang="en-US" dirty="0"/>
                        <a:t>Major Task</a:t>
                      </a:r>
                      <a:endParaRPr lang="en-IN" dirty="0"/>
                    </a:p>
                  </a:txBody>
                  <a:tcPr/>
                </a:tc>
                <a:extLst>
                  <a:ext uri="{0D108BD9-81ED-4DB2-BD59-A6C34878D82A}">
                    <a16:rowId xmlns:a16="http://schemas.microsoft.com/office/drawing/2014/main" val="2750952205"/>
                  </a:ext>
                </a:extLst>
              </a:tr>
              <a:tr h="370840">
                <a:tc>
                  <a:txBody>
                    <a:bodyPr/>
                    <a:lstStyle/>
                    <a:p>
                      <a:r>
                        <a:rPr lang="en-US" dirty="0"/>
                        <a:t>Setup</a:t>
                      </a:r>
                      <a:endParaRPr lang="en-IN" dirty="0"/>
                    </a:p>
                  </a:txBody>
                  <a:tcPr/>
                </a:tc>
                <a:tc>
                  <a:txBody>
                    <a:bodyPr/>
                    <a:lstStyle/>
                    <a:p>
                      <a:r>
                        <a:rPr lang="en-US" dirty="0"/>
                        <a:t>Initialization function</a:t>
                      </a:r>
                      <a:endParaRPr lang="en-IN" dirty="0"/>
                    </a:p>
                  </a:txBody>
                  <a:tcPr/>
                </a:tc>
                <a:extLst>
                  <a:ext uri="{0D108BD9-81ED-4DB2-BD59-A6C34878D82A}">
                    <a16:rowId xmlns:a16="http://schemas.microsoft.com/office/drawing/2014/main" val="3641299695"/>
                  </a:ext>
                </a:extLst>
              </a:tr>
              <a:tr h="370840">
                <a:tc>
                  <a:txBody>
                    <a:bodyPr/>
                    <a:lstStyle/>
                    <a:p>
                      <a:r>
                        <a:rPr lang="en-US" dirty="0" err="1"/>
                        <a:t>Yogiloaded</a:t>
                      </a:r>
                      <a:r>
                        <a:rPr lang="en-US" dirty="0"/>
                        <a:t>(), </a:t>
                      </a:r>
                      <a:r>
                        <a:rPr lang="en-US" dirty="0" err="1"/>
                        <a:t>modelLoaded</a:t>
                      </a:r>
                      <a:r>
                        <a:rPr lang="en-US" dirty="0"/>
                        <a:t>()</a:t>
                      </a:r>
                      <a:endParaRPr lang="en-IN" dirty="0"/>
                    </a:p>
                  </a:txBody>
                  <a:tcPr/>
                </a:tc>
                <a:tc>
                  <a:txBody>
                    <a:bodyPr/>
                    <a:lstStyle/>
                    <a:p>
                      <a:r>
                        <a:rPr lang="en-US" dirty="0"/>
                        <a:t>Console message function</a:t>
                      </a:r>
                      <a:endParaRPr lang="en-IN" dirty="0"/>
                    </a:p>
                  </a:txBody>
                  <a:tcPr/>
                </a:tc>
                <a:extLst>
                  <a:ext uri="{0D108BD9-81ED-4DB2-BD59-A6C34878D82A}">
                    <a16:rowId xmlns:a16="http://schemas.microsoft.com/office/drawing/2014/main" val="690807131"/>
                  </a:ext>
                </a:extLst>
              </a:tr>
              <a:tr h="370840">
                <a:tc>
                  <a:txBody>
                    <a:bodyPr/>
                    <a:lstStyle/>
                    <a:p>
                      <a:r>
                        <a:rPr lang="en-US" dirty="0" err="1"/>
                        <a:t>ClassifyPose</a:t>
                      </a:r>
                      <a:r>
                        <a:rPr lang="en-US" dirty="0"/>
                        <a:t>()</a:t>
                      </a:r>
                      <a:endParaRPr lang="en-IN" dirty="0"/>
                    </a:p>
                  </a:txBody>
                  <a:tcPr/>
                </a:tc>
                <a:tc>
                  <a:txBody>
                    <a:bodyPr/>
                    <a:lstStyle/>
                    <a:p>
                      <a:r>
                        <a:rPr lang="en-US" dirty="0"/>
                        <a:t>Initial function to which we are going to keep looping back to </a:t>
                      </a:r>
                      <a:endParaRPr lang="en-IN" dirty="0"/>
                    </a:p>
                  </a:txBody>
                  <a:tcPr/>
                </a:tc>
                <a:extLst>
                  <a:ext uri="{0D108BD9-81ED-4DB2-BD59-A6C34878D82A}">
                    <a16:rowId xmlns:a16="http://schemas.microsoft.com/office/drawing/2014/main" val="156448851"/>
                  </a:ext>
                </a:extLst>
              </a:tr>
              <a:tr h="370840">
                <a:tc>
                  <a:txBody>
                    <a:bodyPr/>
                    <a:lstStyle/>
                    <a:p>
                      <a:r>
                        <a:rPr lang="en-US" dirty="0" err="1"/>
                        <a:t>GotResult</a:t>
                      </a:r>
                      <a:r>
                        <a:rPr lang="en-US" dirty="0"/>
                        <a:t>()</a:t>
                      </a:r>
                      <a:endParaRPr lang="en-IN" dirty="0"/>
                    </a:p>
                  </a:txBody>
                  <a:tcPr/>
                </a:tc>
                <a:tc>
                  <a:txBody>
                    <a:bodyPr/>
                    <a:lstStyle/>
                    <a:p>
                      <a:r>
                        <a:rPr lang="en-US" dirty="0"/>
                        <a:t>Will contain main logic of the program</a:t>
                      </a:r>
                      <a:endParaRPr lang="en-IN" dirty="0"/>
                    </a:p>
                  </a:txBody>
                  <a:tcPr/>
                </a:tc>
                <a:extLst>
                  <a:ext uri="{0D108BD9-81ED-4DB2-BD59-A6C34878D82A}">
                    <a16:rowId xmlns:a16="http://schemas.microsoft.com/office/drawing/2014/main" val="2992081078"/>
                  </a:ext>
                </a:extLst>
              </a:tr>
              <a:tr h="370840">
                <a:tc>
                  <a:txBody>
                    <a:bodyPr/>
                    <a:lstStyle/>
                    <a:p>
                      <a:r>
                        <a:rPr lang="en-US" dirty="0" err="1"/>
                        <a:t>gotPoses</a:t>
                      </a:r>
                      <a:endParaRPr lang="en-IN" dirty="0"/>
                    </a:p>
                  </a:txBody>
                  <a:tcPr/>
                </a:tc>
                <a:tc>
                  <a:txBody>
                    <a:bodyPr/>
                    <a:lstStyle/>
                    <a:p>
                      <a:r>
                        <a:rPr lang="en-US" dirty="0"/>
                        <a:t>When pose is detected</a:t>
                      </a:r>
                      <a:endParaRPr lang="en-IN" dirty="0"/>
                    </a:p>
                  </a:txBody>
                  <a:tcPr/>
                </a:tc>
                <a:extLst>
                  <a:ext uri="{0D108BD9-81ED-4DB2-BD59-A6C34878D82A}">
                    <a16:rowId xmlns:a16="http://schemas.microsoft.com/office/drawing/2014/main" val="3414070579"/>
                  </a:ext>
                </a:extLst>
              </a:tr>
              <a:tr h="370840">
                <a:tc>
                  <a:txBody>
                    <a:bodyPr/>
                    <a:lstStyle/>
                    <a:p>
                      <a:r>
                        <a:rPr lang="en-US" dirty="0"/>
                        <a:t>Draw</a:t>
                      </a:r>
                      <a:endParaRPr lang="en-IN" dirty="0"/>
                    </a:p>
                  </a:txBody>
                  <a:tcPr/>
                </a:tc>
                <a:tc>
                  <a:txBody>
                    <a:bodyPr/>
                    <a:lstStyle/>
                    <a:p>
                      <a:r>
                        <a:rPr lang="en-US" dirty="0"/>
                        <a:t>For skeleton drawing</a:t>
                      </a:r>
                      <a:endParaRPr lang="en-IN" dirty="0"/>
                    </a:p>
                  </a:txBody>
                  <a:tcPr/>
                </a:tc>
                <a:extLst>
                  <a:ext uri="{0D108BD9-81ED-4DB2-BD59-A6C34878D82A}">
                    <a16:rowId xmlns:a16="http://schemas.microsoft.com/office/drawing/2014/main" val="4045982599"/>
                  </a:ext>
                </a:extLst>
              </a:tr>
              <a:tr h="370840">
                <a:tc>
                  <a:txBody>
                    <a:bodyPr/>
                    <a:lstStyle/>
                    <a:p>
                      <a:r>
                        <a:rPr lang="en-US" dirty="0" err="1"/>
                        <a:t>nextPose</a:t>
                      </a:r>
                      <a:r>
                        <a:rPr lang="en-US" dirty="0"/>
                        <a:t>()</a:t>
                      </a:r>
                      <a:endParaRPr lang="en-IN" dirty="0"/>
                    </a:p>
                  </a:txBody>
                  <a:tcPr/>
                </a:tc>
                <a:tc>
                  <a:txBody>
                    <a:bodyPr/>
                    <a:lstStyle/>
                    <a:p>
                      <a:r>
                        <a:rPr lang="en-US" dirty="0"/>
                        <a:t>To make change to html element in webpages using DOM</a:t>
                      </a:r>
                      <a:endParaRPr lang="en-IN" dirty="0"/>
                    </a:p>
                  </a:txBody>
                  <a:tcPr/>
                </a:tc>
                <a:extLst>
                  <a:ext uri="{0D108BD9-81ED-4DB2-BD59-A6C34878D82A}">
                    <a16:rowId xmlns:a16="http://schemas.microsoft.com/office/drawing/2014/main" val="1335060109"/>
                  </a:ext>
                </a:extLst>
              </a:tr>
            </a:tbl>
          </a:graphicData>
        </a:graphic>
      </p:graphicFrame>
    </p:spTree>
    <p:extLst>
      <p:ext uri="{BB962C8B-B14F-4D97-AF65-F5344CB8AC3E}">
        <p14:creationId xmlns:p14="http://schemas.microsoft.com/office/powerpoint/2010/main" val="2147394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E3E87-6B1E-C215-8914-0F9196C790D6}"/>
              </a:ext>
            </a:extLst>
          </p:cNvPr>
          <p:cNvSpPr>
            <a:spLocks noGrp="1"/>
          </p:cNvSpPr>
          <p:nvPr>
            <p:ph type="title"/>
          </p:nvPr>
        </p:nvSpPr>
        <p:spPr/>
        <p:txBody>
          <a:bodyPr/>
          <a:lstStyle/>
          <a:p>
            <a:r>
              <a:rPr lang="en-US" dirty="0"/>
              <a:t>RULES for </a:t>
            </a:r>
            <a:r>
              <a:rPr lang="en-US" dirty="0" err="1"/>
              <a:t>gotResult</a:t>
            </a:r>
            <a:r>
              <a:rPr lang="en-US" dirty="0"/>
              <a:t>()</a:t>
            </a:r>
            <a:endParaRPr lang="en-IN" dirty="0"/>
          </a:p>
        </p:txBody>
      </p:sp>
      <p:sp>
        <p:nvSpPr>
          <p:cNvPr id="3" name="Content Placeholder 2">
            <a:extLst>
              <a:ext uri="{FF2B5EF4-FFF2-40B4-BE49-F238E27FC236}">
                <a16:creationId xmlns:a16="http://schemas.microsoft.com/office/drawing/2014/main" id="{009A91A1-681F-3ECA-1281-D0A780B88EFC}"/>
              </a:ext>
            </a:extLst>
          </p:cNvPr>
          <p:cNvSpPr>
            <a:spLocks noGrp="1"/>
          </p:cNvSpPr>
          <p:nvPr>
            <p:ph idx="1"/>
          </p:nvPr>
        </p:nvSpPr>
        <p:spPr/>
        <p:txBody>
          <a:bodyPr/>
          <a:lstStyle/>
          <a:p>
            <a:r>
              <a:rPr lang="en-US" dirty="0"/>
              <a:t>Criteria for judgement: confidence score&gt; 70%</a:t>
            </a:r>
          </a:p>
          <a:p>
            <a:r>
              <a:rPr lang="en-US" dirty="0"/>
              <a:t>Then we will check if the user is doing the pose we are asking him to do until counter hits zero</a:t>
            </a:r>
          </a:p>
          <a:p>
            <a:pPr marL="0" indent="0">
              <a:buNone/>
            </a:pPr>
            <a:r>
              <a:rPr lang="en-US" dirty="0"/>
              <a:t>	1. Yes: continue</a:t>
            </a:r>
          </a:p>
          <a:p>
            <a:pPr marL="0" indent="0">
              <a:buNone/>
            </a:pPr>
            <a:r>
              <a:rPr lang="en-US" dirty="0"/>
              <a:t>	2. else: </a:t>
            </a:r>
          </a:p>
          <a:p>
            <a:pPr marL="0" indent="0">
              <a:buNone/>
            </a:pPr>
            <a:r>
              <a:rPr lang="en-US" dirty="0"/>
              <a:t>		1. error counter &gt; 4:  timeout, restart detection</a:t>
            </a:r>
          </a:p>
          <a:p>
            <a:pPr marL="0" indent="0">
              <a:buNone/>
            </a:pPr>
            <a:r>
              <a:rPr lang="en-US" dirty="0"/>
              <a:t>		2. else : timeout</a:t>
            </a:r>
          </a:p>
          <a:p>
            <a:r>
              <a:rPr lang="en-US" dirty="0"/>
              <a:t>Then we will check if the detection is the 10 iteration of correct detection </a:t>
            </a:r>
          </a:p>
          <a:p>
            <a:pPr marL="0" indent="0">
              <a:buNone/>
            </a:pPr>
            <a:r>
              <a:rPr lang="en-US" dirty="0"/>
              <a:t>	1. Yes: reset counter, next pose</a:t>
            </a:r>
          </a:p>
          <a:p>
            <a:pPr marL="0" indent="0">
              <a:buNone/>
            </a:pPr>
            <a:r>
              <a:rPr lang="en-US" dirty="0"/>
              <a:t>	2. else: Decrease Time, count iteration and then timeout</a:t>
            </a:r>
          </a:p>
          <a:p>
            <a:pPr marL="0" indent="0">
              <a:buNone/>
            </a:pPr>
            <a:endParaRPr lang="en-IN" dirty="0"/>
          </a:p>
          <a:p>
            <a:endParaRPr lang="en-US" dirty="0"/>
          </a:p>
        </p:txBody>
      </p:sp>
    </p:spTree>
    <p:extLst>
      <p:ext uri="{BB962C8B-B14F-4D97-AF65-F5344CB8AC3E}">
        <p14:creationId xmlns:p14="http://schemas.microsoft.com/office/powerpoint/2010/main" val="26827268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94611-5C06-1B3C-A84D-9B421993366F}"/>
              </a:ext>
            </a:extLst>
          </p:cNvPr>
          <p:cNvSpPr>
            <a:spLocks noGrp="1"/>
          </p:cNvSpPr>
          <p:nvPr>
            <p:ph type="title"/>
          </p:nvPr>
        </p:nvSpPr>
        <p:spPr/>
        <p:txBody>
          <a:bodyPr/>
          <a:lstStyle/>
          <a:p>
            <a:r>
              <a:rPr lang="en-US" dirty="0"/>
              <a:t>Next Pose</a:t>
            </a:r>
            <a:endParaRPr lang="en-IN" dirty="0"/>
          </a:p>
        </p:txBody>
      </p:sp>
      <p:sp>
        <p:nvSpPr>
          <p:cNvPr id="3" name="Content Placeholder 2">
            <a:extLst>
              <a:ext uri="{FF2B5EF4-FFF2-40B4-BE49-F238E27FC236}">
                <a16:creationId xmlns:a16="http://schemas.microsoft.com/office/drawing/2014/main" id="{20D781C6-82E4-6255-5288-658BA90977B8}"/>
              </a:ext>
            </a:extLst>
          </p:cNvPr>
          <p:cNvSpPr>
            <a:spLocks noGrp="1"/>
          </p:cNvSpPr>
          <p:nvPr>
            <p:ph idx="1"/>
          </p:nvPr>
        </p:nvSpPr>
        <p:spPr/>
        <p:txBody>
          <a:bodyPr/>
          <a:lstStyle/>
          <a:p>
            <a:r>
              <a:rPr lang="en-US" dirty="0"/>
              <a:t>Restart the counter timings</a:t>
            </a:r>
          </a:p>
          <a:p>
            <a:r>
              <a:rPr lang="en-US" dirty="0"/>
              <a:t>Here we will first check how many poses we have done .</a:t>
            </a:r>
          </a:p>
          <a:p>
            <a:pPr marL="0" indent="0">
              <a:buNone/>
            </a:pPr>
            <a:r>
              <a:rPr lang="en-US" dirty="0"/>
              <a:t>	if poses&gt;5: Greet user</a:t>
            </a:r>
          </a:p>
          <a:p>
            <a:pPr marL="0" indent="0">
              <a:buNone/>
            </a:pPr>
            <a:r>
              <a:rPr lang="en-US" dirty="0"/>
              <a:t>	else: Change the pose name and pose image on screen and timeout</a:t>
            </a:r>
          </a:p>
          <a:p>
            <a:endParaRPr lang="en-IN" dirty="0"/>
          </a:p>
        </p:txBody>
      </p:sp>
    </p:spTree>
    <p:extLst>
      <p:ext uri="{BB962C8B-B14F-4D97-AF65-F5344CB8AC3E}">
        <p14:creationId xmlns:p14="http://schemas.microsoft.com/office/powerpoint/2010/main" val="36165956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E5C1C-B934-2F10-B95E-9295077F8AC7}"/>
              </a:ext>
            </a:extLst>
          </p:cNvPr>
          <p:cNvSpPr>
            <a:spLocks noGrp="1"/>
          </p:cNvSpPr>
          <p:nvPr>
            <p:ph type="title"/>
          </p:nvPr>
        </p:nvSpPr>
        <p:spPr/>
        <p:txBody>
          <a:bodyPr/>
          <a:lstStyle/>
          <a:p>
            <a:r>
              <a:rPr lang="en-US" dirty="0"/>
              <a:t>Greeting Screen</a:t>
            </a:r>
            <a:endParaRPr lang="en-IN" dirty="0"/>
          </a:p>
        </p:txBody>
      </p:sp>
      <p:pic>
        <p:nvPicPr>
          <p:cNvPr id="5" name="Content Placeholder 4">
            <a:extLst>
              <a:ext uri="{FF2B5EF4-FFF2-40B4-BE49-F238E27FC236}">
                <a16:creationId xmlns:a16="http://schemas.microsoft.com/office/drawing/2014/main" id="{FAF8EFDF-D170-489A-8F7F-C06BD442056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501" y="1556739"/>
            <a:ext cx="6900333" cy="3881437"/>
          </a:xfrm>
        </p:spPr>
      </p:pic>
    </p:spTree>
    <p:extLst>
      <p:ext uri="{BB962C8B-B14F-4D97-AF65-F5344CB8AC3E}">
        <p14:creationId xmlns:p14="http://schemas.microsoft.com/office/powerpoint/2010/main" val="28500899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60F1-920B-D2A1-DE30-71D3E6925D1D}"/>
              </a:ext>
            </a:extLst>
          </p:cNvPr>
          <p:cNvSpPr>
            <a:spLocks noGrp="1"/>
          </p:cNvSpPr>
          <p:nvPr>
            <p:ph type="title"/>
          </p:nvPr>
        </p:nvSpPr>
        <p:spPr/>
        <p:txBody>
          <a:bodyPr/>
          <a:lstStyle/>
          <a:p>
            <a:r>
              <a:rPr lang="en-US" dirty="0" err="1"/>
              <a:t>Tadasana</a:t>
            </a:r>
            <a:endParaRPr lang="en-IN" dirty="0"/>
          </a:p>
        </p:txBody>
      </p:sp>
      <p:pic>
        <p:nvPicPr>
          <p:cNvPr id="5" name="Content Placeholder 4">
            <a:extLst>
              <a:ext uri="{FF2B5EF4-FFF2-40B4-BE49-F238E27FC236}">
                <a16:creationId xmlns:a16="http://schemas.microsoft.com/office/drawing/2014/main" id="{99E4436D-F21D-B47E-87D6-C9FB704ED14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853" y="2160588"/>
            <a:ext cx="6900332" cy="3881437"/>
          </a:xfrm>
        </p:spPr>
      </p:pic>
    </p:spTree>
    <p:extLst>
      <p:ext uri="{BB962C8B-B14F-4D97-AF65-F5344CB8AC3E}">
        <p14:creationId xmlns:p14="http://schemas.microsoft.com/office/powerpoint/2010/main" val="2900230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763FC-D406-A2C7-E620-D1EEE2B22269}"/>
              </a:ext>
            </a:extLst>
          </p:cNvPr>
          <p:cNvSpPr>
            <a:spLocks noGrp="1"/>
          </p:cNvSpPr>
          <p:nvPr>
            <p:ph type="title"/>
          </p:nvPr>
        </p:nvSpPr>
        <p:spPr/>
        <p:txBody>
          <a:bodyPr/>
          <a:lstStyle/>
          <a:p>
            <a:r>
              <a:rPr lang="en-US" dirty="0"/>
              <a:t>PoseNet</a:t>
            </a:r>
            <a:endParaRPr lang="en-IN" dirty="0"/>
          </a:p>
        </p:txBody>
      </p:sp>
      <p:sp>
        <p:nvSpPr>
          <p:cNvPr id="3" name="Content Placeholder 2">
            <a:extLst>
              <a:ext uri="{FF2B5EF4-FFF2-40B4-BE49-F238E27FC236}">
                <a16:creationId xmlns:a16="http://schemas.microsoft.com/office/drawing/2014/main" id="{4BC2AE31-B999-8410-C896-015972AD3FEE}"/>
              </a:ext>
            </a:extLst>
          </p:cNvPr>
          <p:cNvSpPr>
            <a:spLocks noGrp="1"/>
          </p:cNvSpPr>
          <p:nvPr>
            <p:ph idx="1"/>
          </p:nvPr>
        </p:nvSpPr>
        <p:spPr/>
        <p:txBody>
          <a:bodyPr/>
          <a:lstStyle/>
          <a:p>
            <a:r>
              <a:rPr lang="en-IN" dirty="0"/>
              <a:t>Google’s TensorFlow’s Pose NET</a:t>
            </a:r>
          </a:p>
          <a:p>
            <a:r>
              <a:rPr lang="en-IN" dirty="0"/>
              <a:t>Is a pretrained opensource model created by TensorFlow team at google. </a:t>
            </a:r>
          </a:p>
          <a:p>
            <a:r>
              <a:rPr lang="en-US" dirty="0"/>
              <a:t>vision technique which identifies joints in human body using convolution neural network, it doesn’t exactly identify a person, just their joints</a:t>
            </a:r>
            <a:endParaRPr lang="en-IN" dirty="0"/>
          </a:p>
          <a:p>
            <a:r>
              <a:rPr lang="en-IN" dirty="0"/>
              <a:t>runs on Tensorflow.js</a:t>
            </a:r>
          </a:p>
          <a:p>
            <a:r>
              <a:rPr lang="en-IN" dirty="0"/>
              <a:t>Types of Pose net </a:t>
            </a:r>
          </a:p>
          <a:p>
            <a:pPr marL="0" indent="0">
              <a:buNone/>
            </a:pPr>
            <a:r>
              <a:rPr lang="en-IN" dirty="0"/>
              <a:t>	1. Single person detector </a:t>
            </a:r>
          </a:p>
          <a:p>
            <a:pPr marL="0" indent="0">
              <a:buNone/>
            </a:pPr>
            <a:r>
              <a:rPr lang="en-IN" dirty="0"/>
              <a:t>	2. Multiple person detector</a:t>
            </a:r>
          </a:p>
          <a:p>
            <a:pPr marL="0" indent="0">
              <a:buNone/>
            </a:pPr>
            <a:endParaRPr lang="en-IN" dirty="0"/>
          </a:p>
        </p:txBody>
      </p:sp>
    </p:spTree>
    <p:extLst>
      <p:ext uri="{BB962C8B-B14F-4D97-AF65-F5344CB8AC3E}">
        <p14:creationId xmlns:p14="http://schemas.microsoft.com/office/powerpoint/2010/main" val="32685067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0703D-65BF-12AC-1B40-B957FE8CDE66}"/>
              </a:ext>
            </a:extLst>
          </p:cNvPr>
          <p:cNvSpPr>
            <a:spLocks noGrp="1"/>
          </p:cNvSpPr>
          <p:nvPr>
            <p:ph type="title"/>
          </p:nvPr>
        </p:nvSpPr>
        <p:spPr/>
        <p:txBody>
          <a:bodyPr/>
          <a:lstStyle/>
          <a:p>
            <a:r>
              <a:rPr lang="en-US" dirty="0" err="1"/>
              <a:t>Vrksasana</a:t>
            </a:r>
            <a:endParaRPr lang="en-IN" dirty="0"/>
          </a:p>
        </p:txBody>
      </p:sp>
      <p:pic>
        <p:nvPicPr>
          <p:cNvPr id="5" name="Content Placeholder 4">
            <a:extLst>
              <a:ext uri="{FF2B5EF4-FFF2-40B4-BE49-F238E27FC236}">
                <a16:creationId xmlns:a16="http://schemas.microsoft.com/office/drawing/2014/main" id="{0D497AE6-4285-A213-9FCD-4C5E92B1C6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853" y="2160588"/>
            <a:ext cx="6900332" cy="3881437"/>
          </a:xfrm>
        </p:spPr>
      </p:pic>
    </p:spTree>
    <p:extLst>
      <p:ext uri="{BB962C8B-B14F-4D97-AF65-F5344CB8AC3E}">
        <p14:creationId xmlns:p14="http://schemas.microsoft.com/office/powerpoint/2010/main" val="33742790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EAB25-A04D-BA53-C288-15E94FF9B61A}"/>
              </a:ext>
            </a:extLst>
          </p:cNvPr>
          <p:cNvSpPr>
            <a:spLocks noGrp="1"/>
          </p:cNvSpPr>
          <p:nvPr>
            <p:ph type="title"/>
          </p:nvPr>
        </p:nvSpPr>
        <p:spPr/>
        <p:txBody>
          <a:bodyPr/>
          <a:lstStyle/>
          <a:p>
            <a:r>
              <a:rPr lang="en-US" dirty="0" err="1"/>
              <a:t>Adho</a:t>
            </a:r>
            <a:r>
              <a:rPr lang="en-US" dirty="0"/>
              <a:t> </a:t>
            </a:r>
            <a:r>
              <a:rPr lang="en-US" dirty="0" err="1"/>
              <a:t>Mukha</a:t>
            </a:r>
            <a:r>
              <a:rPr lang="en-US" dirty="0"/>
              <a:t> </a:t>
            </a:r>
            <a:r>
              <a:rPr lang="en-US" dirty="0" err="1"/>
              <a:t>Shavasana</a:t>
            </a:r>
            <a:endParaRPr lang="en-IN" dirty="0"/>
          </a:p>
        </p:txBody>
      </p:sp>
      <p:pic>
        <p:nvPicPr>
          <p:cNvPr id="5" name="Content Placeholder 4">
            <a:extLst>
              <a:ext uri="{FF2B5EF4-FFF2-40B4-BE49-F238E27FC236}">
                <a16:creationId xmlns:a16="http://schemas.microsoft.com/office/drawing/2014/main" id="{B981A905-6BB5-5A25-2DE7-62DD4B52A6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853" y="2160588"/>
            <a:ext cx="6900332" cy="3881437"/>
          </a:xfrm>
        </p:spPr>
      </p:pic>
    </p:spTree>
    <p:extLst>
      <p:ext uri="{BB962C8B-B14F-4D97-AF65-F5344CB8AC3E}">
        <p14:creationId xmlns:p14="http://schemas.microsoft.com/office/powerpoint/2010/main" val="36777625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01473-DC69-1ABD-43FF-6FB9702B7120}"/>
              </a:ext>
            </a:extLst>
          </p:cNvPr>
          <p:cNvSpPr>
            <a:spLocks noGrp="1"/>
          </p:cNvSpPr>
          <p:nvPr>
            <p:ph type="title"/>
          </p:nvPr>
        </p:nvSpPr>
        <p:spPr/>
        <p:txBody>
          <a:bodyPr/>
          <a:lstStyle/>
          <a:p>
            <a:r>
              <a:rPr lang="en-US" dirty="0" err="1"/>
              <a:t>Virabhadrasana</a:t>
            </a:r>
            <a:endParaRPr lang="en-IN" dirty="0"/>
          </a:p>
        </p:txBody>
      </p:sp>
      <p:pic>
        <p:nvPicPr>
          <p:cNvPr id="7" name="Content Placeholder 6">
            <a:extLst>
              <a:ext uri="{FF2B5EF4-FFF2-40B4-BE49-F238E27FC236}">
                <a16:creationId xmlns:a16="http://schemas.microsoft.com/office/drawing/2014/main" id="{5EB9421D-7C5A-6E25-9DCA-1E790F92635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853" y="2160588"/>
            <a:ext cx="6900332" cy="3881437"/>
          </a:xfrm>
        </p:spPr>
      </p:pic>
    </p:spTree>
    <p:extLst>
      <p:ext uri="{BB962C8B-B14F-4D97-AF65-F5344CB8AC3E}">
        <p14:creationId xmlns:p14="http://schemas.microsoft.com/office/powerpoint/2010/main" val="21484174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9BCD6-13ED-C5DD-C05A-37D96395D8D4}"/>
              </a:ext>
            </a:extLst>
          </p:cNvPr>
          <p:cNvSpPr>
            <a:spLocks noGrp="1"/>
          </p:cNvSpPr>
          <p:nvPr>
            <p:ph type="title"/>
          </p:nvPr>
        </p:nvSpPr>
        <p:spPr/>
        <p:txBody>
          <a:bodyPr/>
          <a:lstStyle/>
          <a:p>
            <a:r>
              <a:rPr lang="en-US" dirty="0" err="1"/>
              <a:t>Virabhadasana</a:t>
            </a:r>
            <a:r>
              <a:rPr lang="en-US" dirty="0"/>
              <a:t> 2</a:t>
            </a:r>
            <a:endParaRPr lang="en-IN" dirty="0"/>
          </a:p>
        </p:txBody>
      </p:sp>
      <p:pic>
        <p:nvPicPr>
          <p:cNvPr id="5" name="Content Placeholder 4">
            <a:extLst>
              <a:ext uri="{FF2B5EF4-FFF2-40B4-BE49-F238E27FC236}">
                <a16:creationId xmlns:a16="http://schemas.microsoft.com/office/drawing/2014/main" id="{9250D632-1293-B55A-E9FA-F973A98C57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853" y="2160588"/>
            <a:ext cx="6900332" cy="3881437"/>
          </a:xfrm>
        </p:spPr>
      </p:pic>
    </p:spTree>
    <p:extLst>
      <p:ext uri="{BB962C8B-B14F-4D97-AF65-F5344CB8AC3E}">
        <p14:creationId xmlns:p14="http://schemas.microsoft.com/office/powerpoint/2010/main" val="28278066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A117E-A1AE-C8D6-2DC2-FC9C60DA0618}"/>
              </a:ext>
            </a:extLst>
          </p:cNvPr>
          <p:cNvSpPr>
            <a:spLocks noGrp="1"/>
          </p:cNvSpPr>
          <p:nvPr>
            <p:ph type="title"/>
          </p:nvPr>
        </p:nvSpPr>
        <p:spPr/>
        <p:txBody>
          <a:bodyPr/>
          <a:lstStyle/>
          <a:p>
            <a:r>
              <a:rPr lang="en-US" dirty="0" err="1"/>
              <a:t>Utkatasan</a:t>
            </a:r>
            <a:endParaRPr lang="en-IN" dirty="0"/>
          </a:p>
        </p:txBody>
      </p:sp>
      <p:pic>
        <p:nvPicPr>
          <p:cNvPr id="9" name="Content Placeholder 8">
            <a:extLst>
              <a:ext uri="{FF2B5EF4-FFF2-40B4-BE49-F238E27FC236}">
                <a16:creationId xmlns:a16="http://schemas.microsoft.com/office/drawing/2014/main" id="{F3A07DFE-B3E4-6DF5-F887-2CD94132C7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853" y="2160588"/>
            <a:ext cx="6900332" cy="3881437"/>
          </a:xfrm>
        </p:spPr>
      </p:pic>
    </p:spTree>
    <p:extLst>
      <p:ext uri="{BB962C8B-B14F-4D97-AF65-F5344CB8AC3E}">
        <p14:creationId xmlns:p14="http://schemas.microsoft.com/office/powerpoint/2010/main" val="13913807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AE973-7170-A0EA-5919-368765B6D6A4}"/>
              </a:ext>
            </a:extLst>
          </p:cNvPr>
          <p:cNvSpPr>
            <a:spLocks noGrp="1"/>
          </p:cNvSpPr>
          <p:nvPr>
            <p:ph type="title"/>
          </p:nvPr>
        </p:nvSpPr>
        <p:spPr/>
        <p:txBody>
          <a:bodyPr/>
          <a:lstStyle/>
          <a:p>
            <a:r>
              <a:rPr lang="en-US" dirty="0"/>
              <a:t>All poses done</a:t>
            </a:r>
            <a:endParaRPr lang="en-IN" dirty="0"/>
          </a:p>
        </p:txBody>
      </p:sp>
      <p:pic>
        <p:nvPicPr>
          <p:cNvPr id="5" name="Content Placeholder 4">
            <a:extLst>
              <a:ext uri="{FF2B5EF4-FFF2-40B4-BE49-F238E27FC236}">
                <a16:creationId xmlns:a16="http://schemas.microsoft.com/office/drawing/2014/main" id="{24359DF2-6EF9-ADDC-BA4A-6F471C91D6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852" y="2160588"/>
            <a:ext cx="6900333" cy="3881437"/>
          </a:xfrm>
        </p:spPr>
      </p:pic>
    </p:spTree>
    <p:extLst>
      <p:ext uri="{BB962C8B-B14F-4D97-AF65-F5344CB8AC3E}">
        <p14:creationId xmlns:p14="http://schemas.microsoft.com/office/powerpoint/2010/main" val="26705691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F1D6C3-B28C-819A-B37F-C23C88A28D68}"/>
              </a:ext>
            </a:extLst>
          </p:cNvPr>
          <p:cNvSpPr txBox="1"/>
          <p:nvPr/>
        </p:nvSpPr>
        <p:spPr>
          <a:xfrm>
            <a:off x="2346385" y="2570672"/>
            <a:ext cx="6193766" cy="369332"/>
          </a:xfrm>
          <a:prstGeom prst="rect">
            <a:avLst/>
          </a:prstGeom>
          <a:noFill/>
        </p:spPr>
        <p:txBody>
          <a:bodyPr wrap="square" rtlCol="0">
            <a:spAutoFit/>
          </a:bodyPr>
          <a:lstStyle/>
          <a:p>
            <a:r>
              <a:rPr lang="en-US" dirty="0"/>
              <a:t>THANK YOU</a:t>
            </a:r>
            <a:endParaRPr lang="en-IN" dirty="0"/>
          </a:p>
        </p:txBody>
      </p:sp>
    </p:spTree>
    <p:extLst>
      <p:ext uri="{BB962C8B-B14F-4D97-AF65-F5344CB8AC3E}">
        <p14:creationId xmlns:p14="http://schemas.microsoft.com/office/powerpoint/2010/main" val="31858267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9DAFE-F51E-565B-8B44-600C9FDE933D}"/>
              </a:ext>
            </a:extLst>
          </p:cNvPr>
          <p:cNvSpPr>
            <a:spLocks noGrp="1"/>
          </p:cNvSpPr>
          <p:nvPr>
            <p:ph type="title"/>
          </p:nvPr>
        </p:nvSpPr>
        <p:spPr/>
        <p:txBody>
          <a:bodyPr/>
          <a:lstStyle/>
          <a:p>
            <a:r>
              <a:rPr lang="en-US" dirty="0"/>
              <a:t>What does it identify?</a:t>
            </a:r>
            <a:endParaRPr lang="en-IN" dirty="0"/>
          </a:p>
        </p:txBody>
      </p:sp>
      <p:sp>
        <p:nvSpPr>
          <p:cNvPr id="3" name="Content Placeholder 2">
            <a:extLst>
              <a:ext uri="{FF2B5EF4-FFF2-40B4-BE49-F238E27FC236}">
                <a16:creationId xmlns:a16="http://schemas.microsoft.com/office/drawing/2014/main" id="{DD2C31AD-2A66-F52D-DECE-F72B9DB077D3}"/>
              </a:ext>
            </a:extLst>
          </p:cNvPr>
          <p:cNvSpPr>
            <a:spLocks noGrp="1"/>
          </p:cNvSpPr>
          <p:nvPr>
            <p:ph idx="1"/>
          </p:nvPr>
        </p:nvSpPr>
        <p:spPr/>
        <p:txBody>
          <a:bodyPr/>
          <a:lstStyle/>
          <a:p>
            <a:r>
              <a:rPr lang="en-US" dirty="0"/>
              <a:t>1. Right Eye 2. Left Eye 3. Right Ear 4. Left Ear 5. Nose 6. Right Shoulder 7. Left Shoulder 8. Right Elbow 9. Left Elbow 10.Right Wrist 11. Left Wrist 12. Right Hip 13. Left Hip 14. Right Knee 15. Left Knee 16. Right Ankle 17. Left Ankle </a:t>
            </a:r>
            <a:endParaRPr lang="en-IN" dirty="0"/>
          </a:p>
        </p:txBody>
      </p:sp>
      <p:pic>
        <p:nvPicPr>
          <p:cNvPr id="5" name="Picture 4">
            <a:extLst>
              <a:ext uri="{FF2B5EF4-FFF2-40B4-BE49-F238E27FC236}">
                <a16:creationId xmlns:a16="http://schemas.microsoft.com/office/drawing/2014/main" id="{9A1FDE62-5FC2-57C5-61F5-5F74F81B5D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3926" y="3087384"/>
            <a:ext cx="5469210" cy="3647326"/>
          </a:xfrm>
          <a:prstGeom prst="rect">
            <a:avLst/>
          </a:prstGeom>
        </p:spPr>
      </p:pic>
    </p:spTree>
    <p:extLst>
      <p:ext uri="{BB962C8B-B14F-4D97-AF65-F5344CB8AC3E}">
        <p14:creationId xmlns:p14="http://schemas.microsoft.com/office/powerpoint/2010/main" val="1118732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96678-C078-FA42-A806-9E791401CDA1}"/>
              </a:ext>
            </a:extLst>
          </p:cNvPr>
          <p:cNvSpPr>
            <a:spLocks noGrp="1"/>
          </p:cNvSpPr>
          <p:nvPr>
            <p:ph type="title"/>
          </p:nvPr>
        </p:nvSpPr>
        <p:spPr/>
        <p:txBody>
          <a:bodyPr/>
          <a:lstStyle/>
          <a:p>
            <a:r>
              <a:rPr lang="en-US" dirty="0"/>
              <a:t>How do we use?</a:t>
            </a:r>
            <a:br>
              <a:rPr lang="en-US" dirty="0"/>
            </a:br>
            <a:endParaRPr lang="en-IN" dirty="0"/>
          </a:p>
        </p:txBody>
      </p:sp>
      <p:sp>
        <p:nvSpPr>
          <p:cNvPr id="3" name="Content Placeholder 2">
            <a:extLst>
              <a:ext uri="{FF2B5EF4-FFF2-40B4-BE49-F238E27FC236}">
                <a16:creationId xmlns:a16="http://schemas.microsoft.com/office/drawing/2014/main" id="{38920CBD-0AA3-06B8-178D-9D9636E274DB}"/>
              </a:ext>
            </a:extLst>
          </p:cNvPr>
          <p:cNvSpPr>
            <a:spLocks noGrp="1"/>
          </p:cNvSpPr>
          <p:nvPr>
            <p:ph idx="1"/>
          </p:nvPr>
        </p:nvSpPr>
        <p:spPr/>
        <p:txBody>
          <a:bodyPr/>
          <a:lstStyle/>
          <a:p>
            <a:r>
              <a:rPr lang="en-US" dirty="0"/>
              <a:t>Using JavaScript Script library</a:t>
            </a:r>
          </a:p>
          <a:p>
            <a:r>
              <a:rPr lang="en-IN" dirty="0"/>
              <a:t>P5.js  for creative coding</a:t>
            </a:r>
          </a:p>
          <a:p>
            <a:r>
              <a:rPr lang="en-IN" dirty="0"/>
              <a:t>ML5.js – JavaScript machine learning model</a:t>
            </a:r>
          </a:p>
        </p:txBody>
      </p:sp>
    </p:spTree>
    <p:extLst>
      <p:ext uri="{BB962C8B-B14F-4D97-AF65-F5344CB8AC3E}">
        <p14:creationId xmlns:p14="http://schemas.microsoft.com/office/powerpoint/2010/main" val="3636356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6AC64-F116-20E5-764D-0D437614A874}"/>
              </a:ext>
            </a:extLst>
          </p:cNvPr>
          <p:cNvSpPr>
            <a:spLocks noGrp="1"/>
          </p:cNvSpPr>
          <p:nvPr>
            <p:ph type="title"/>
          </p:nvPr>
        </p:nvSpPr>
        <p:spPr>
          <a:xfrm>
            <a:off x="677334" y="635479"/>
            <a:ext cx="8596668" cy="1320800"/>
          </a:xfrm>
        </p:spPr>
        <p:txBody>
          <a:bodyPr/>
          <a:lstStyle/>
          <a:p>
            <a:r>
              <a:rPr lang="en-US" dirty="0"/>
              <a:t>P5.js</a:t>
            </a:r>
            <a:endParaRPr lang="en-IN" dirty="0"/>
          </a:p>
        </p:txBody>
      </p:sp>
      <p:sp>
        <p:nvSpPr>
          <p:cNvPr id="3" name="Content Placeholder 2">
            <a:extLst>
              <a:ext uri="{FF2B5EF4-FFF2-40B4-BE49-F238E27FC236}">
                <a16:creationId xmlns:a16="http://schemas.microsoft.com/office/drawing/2014/main" id="{EE7DC488-AA94-C2B7-7EA9-7D89E20EBCB9}"/>
              </a:ext>
            </a:extLst>
          </p:cNvPr>
          <p:cNvSpPr>
            <a:spLocks noGrp="1"/>
          </p:cNvSpPr>
          <p:nvPr>
            <p:ph idx="1"/>
          </p:nvPr>
        </p:nvSpPr>
        <p:spPr/>
        <p:txBody>
          <a:bodyPr/>
          <a:lstStyle/>
          <a:p>
            <a:pPr algn="l"/>
            <a:r>
              <a:rPr lang="en-US" b="0" i="0" dirty="0">
                <a:solidFill>
                  <a:srgbClr val="333333"/>
                </a:solidFill>
                <a:effectLst/>
                <a:latin typeface="Times" panose="02020603050405020304" pitchFamily="18" charset="0"/>
                <a:cs typeface="Times" panose="02020603050405020304" pitchFamily="18" charset="0"/>
              </a:rPr>
              <a:t>p5.js is a JavaScript open source library for creative coding, with a focus on making coding accessible and inclusive for artists, designers, educators, beginners, and anyone else!</a:t>
            </a:r>
          </a:p>
          <a:p>
            <a:pPr algn="l"/>
            <a:r>
              <a:rPr lang="en-US" b="0" i="0" dirty="0">
                <a:solidFill>
                  <a:srgbClr val="333333"/>
                </a:solidFill>
                <a:effectLst/>
                <a:latin typeface="Times" panose="02020603050405020304" pitchFamily="18" charset="0"/>
                <a:cs typeface="Times" panose="02020603050405020304" pitchFamily="18" charset="0"/>
              </a:rPr>
              <a:t>Using the metaphor of a sketch, p5.js has a full set of drawing functionality. However, you’re not limited to your drawing canvas. You can think of your whole browser page as your sketch, including HTML5 objects for text, input, video, webcam, and sound.</a:t>
            </a:r>
            <a:endParaRPr lang="en-US" dirty="0">
              <a:latin typeface="Times" panose="02020603050405020304" pitchFamily="18" charset="0"/>
              <a:cs typeface="Times" panose="02020603050405020304" pitchFamily="18" charset="0"/>
            </a:endParaRPr>
          </a:p>
          <a:p>
            <a:r>
              <a:rPr lang="en-US" dirty="0">
                <a:latin typeface="Times" panose="02020603050405020304" pitchFamily="18" charset="0"/>
                <a:cs typeface="Times" panose="02020603050405020304" pitchFamily="18" charset="0"/>
              </a:rPr>
              <a:t>It employs two basic function to enjoy its capability </a:t>
            </a:r>
          </a:p>
          <a:p>
            <a:r>
              <a:rPr lang="en-US" dirty="0">
                <a:latin typeface="Times" panose="02020603050405020304" pitchFamily="18" charset="0"/>
                <a:cs typeface="Times" panose="02020603050405020304" pitchFamily="18" charset="0"/>
              </a:rPr>
              <a:t>Setup () function</a:t>
            </a:r>
          </a:p>
          <a:p>
            <a:r>
              <a:rPr lang="en-US" dirty="0">
                <a:latin typeface="Times" panose="02020603050405020304" pitchFamily="18" charset="0"/>
                <a:cs typeface="Times" panose="02020603050405020304" pitchFamily="18" charset="0"/>
              </a:rPr>
              <a:t>Draw () function</a:t>
            </a:r>
          </a:p>
          <a:p>
            <a:endParaRPr lang="en-IN" dirty="0">
              <a:latin typeface="Times" panose="02020603050405020304" pitchFamily="18" charset="0"/>
              <a:cs typeface="Times" panose="02020603050405020304" pitchFamily="18" charset="0"/>
            </a:endParaRPr>
          </a:p>
        </p:txBody>
      </p:sp>
    </p:spTree>
    <p:extLst>
      <p:ext uri="{BB962C8B-B14F-4D97-AF65-F5344CB8AC3E}">
        <p14:creationId xmlns:p14="http://schemas.microsoft.com/office/powerpoint/2010/main" val="3891573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9115C-771A-99BC-EAE3-0D8B33A4B79E}"/>
              </a:ext>
            </a:extLst>
          </p:cNvPr>
          <p:cNvSpPr>
            <a:spLocks noGrp="1"/>
          </p:cNvSpPr>
          <p:nvPr>
            <p:ph type="title"/>
          </p:nvPr>
        </p:nvSpPr>
        <p:spPr/>
        <p:txBody>
          <a:bodyPr/>
          <a:lstStyle/>
          <a:p>
            <a:r>
              <a:rPr lang="en-US" dirty="0"/>
              <a:t>Setup function </a:t>
            </a:r>
            <a:endParaRPr lang="en-IN" dirty="0"/>
          </a:p>
        </p:txBody>
      </p:sp>
      <p:sp>
        <p:nvSpPr>
          <p:cNvPr id="3" name="Content Placeholder 2">
            <a:extLst>
              <a:ext uri="{FF2B5EF4-FFF2-40B4-BE49-F238E27FC236}">
                <a16:creationId xmlns:a16="http://schemas.microsoft.com/office/drawing/2014/main" id="{FBBD67B8-2181-552A-1474-46E56F27736A}"/>
              </a:ext>
            </a:extLst>
          </p:cNvPr>
          <p:cNvSpPr>
            <a:spLocks noGrp="1"/>
          </p:cNvSpPr>
          <p:nvPr>
            <p:ph idx="1"/>
          </p:nvPr>
        </p:nvSpPr>
        <p:spPr/>
        <p:txBody>
          <a:bodyPr/>
          <a:lstStyle/>
          <a:p>
            <a:pPr algn="l"/>
            <a:r>
              <a:rPr lang="en-US" b="0" i="0" dirty="0">
                <a:solidFill>
                  <a:srgbClr val="333333"/>
                </a:solidFill>
                <a:effectLst/>
                <a:latin typeface="Times" panose="02020603050405020304" pitchFamily="18" charset="0"/>
              </a:rPr>
              <a:t>The </a:t>
            </a:r>
            <a:r>
              <a:rPr lang="en-US" b="0" i="0" u="none" strike="noStrike" dirty="0">
                <a:solidFill>
                  <a:srgbClr val="2D7BB6"/>
                </a:solidFill>
                <a:effectLst/>
                <a:latin typeface="Inconsolata" panose="020B0604020202020204" pitchFamily="2" charset="0"/>
                <a:hlinkClick r:id="rId2"/>
              </a:rPr>
              <a:t>setup()</a:t>
            </a:r>
            <a:r>
              <a:rPr lang="en-US" b="0" i="0" dirty="0">
                <a:solidFill>
                  <a:srgbClr val="333333"/>
                </a:solidFill>
                <a:effectLst/>
                <a:latin typeface="Times" panose="02020603050405020304" pitchFamily="18" charset="0"/>
              </a:rPr>
              <a:t> function is called once when the program starts. It's used to define initial environment properties such as screen size and background color and to load media such as images and fonts as the program starts. There can only be one </a:t>
            </a:r>
            <a:r>
              <a:rPr lang="en-US" b="0" i="0" u="none" strike="noStrike" dirty="0">
                <a:solidFill>
                  <a:srgbClr val="2D7BB6"/>
                </a:solidFill>
                <a:effectLst/>
                <a:latin typeface="Inconsolata" panose="020B0604020202020204" pitchFamily="2" charset="0"/>
                <a:hlinkClick r:id="rId2"/>
              </a:rPr>
              <a:t>setup()</a:t>
            </a:r>
            <a:r>
              <a:rPr lang="en-US" b="0" i="0" dirty="0">
                <a:solidFill>
                  <a:srgbClr val="333333"/>
                </a:solidFill>
                <a:effectLst/>
                <a:latin typeface="Times" panose="02020603050405020304" pitchFamily="18" charset="0"/>
              </a:rPr>
              <a:t> function for each program and it shouldn't be called again after its initial execution.</a:t>
            </a:r>
          </a:p>
          <a:p>
            <a:pPr algn="l"/>
            <a:r>
              <a:rPr lang="en-US" b="0" i="0" dirty="0">
                <a:solidFill>
                  <a:srgbClr val="333333"/>
                </a:solidFill>
                <a:effectLst/>
                <a:latin typeface="Times" panose="02020603050405020304" pitchFamily="18" charset="0"/>
              </a:rPr>
              <a:t>Variables declared within </a:t>
            </a:r>
            <a:r>
              <a:rPr lang="en-US" b="0" i="0" u="none" strike="noStrike" dirty="0">
                <a:solidFill>
                  <a:srgbClr val="2D7BB6"/>
                </a:solidFill>
                <a:effectLst/>
                <a:latin typeface="Inconsolata" panose="020B0604020202020204" pitchFamily="2" charset="0"/>
                <a:hlinkClick r:id="rId2"/>
              </a:rPr>
              <a:t>setup()</a:t>
            </a:r>
            <a:r>
              <a:rPr lang="en-US" b="0" i="0" dirty="0">
                <a:solidFill>
                  <a:srgbClr val="333333"/>
                </a:solidFill>
                <a:effectLst/>
                <a:latin typeface="Times" panose="02020603050405020304" pitchFamily="18" charset="0"/>
              </a:rPr>
              <a:t> are not accessible within other functions, including </a:t>
            </a:r>
            <a:r>
              <a:rPr lang="en-US" b="0" i="0" u="none" strike="noStrike" dirty="0">
                <a:solidFill>
                  <a:srgbClr val="2D7BB6"/>
                </a:solidFill>
                <a:effectLst/>
                <a:latin typeface="Inconsolata" panose="020B0604020202020204" pitchFamily="2" charset="0"/>
                <a:hlinkClick r:id="rId3"/>
              </a:rPr>
              <a:t>draw()</a:t>
            </a:r>
            <a:r>
              <a:rPr lang="en-US" b="0" i="0" dirty="0">
                <a:solidFill>
                  <a:srgbClr val="333333"/>
                </a:solidFill>
                <a:effectLst/>
                <a:latin typeface="Times" panose="02020603050405020304" pitchFamily="18" charset="0"/>
              </a:rPr>
              <a:t>.</a:t>
            </a:r>
          </a:p>
          <a:p>
            <a:endParaRPr lang="en-IN" dirty="0"/>
          </a:p>
        </p:txBody>
      </p:sp>
    </p:spTree>
    <p:extLst>
      <p:ext uri="{BB962C8B-B14F-4D97-AF65-F5344CB8AC3E}">
        <p14:creationId xmlns:p14="http://schemas.microsoft.com/office/powerpoint/2010/main" val="1368003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0A217-AB73-C3E9-B6EE-C19DB11C0B09}"/>
              </a:ext>
            </a:extLst>
          </p:cNvPr>
          <p:cNvSpPr>
            <a:spLocks noGrp="1"/>
          </p:cNvSpPr>
          <p:nvPr>
            <p:ph type="title"/>
          </p:nvPr>
        </p:nvSpPr>
        <p:spPr/>
        <p:txBody>
          <a:bodyPr/>
          <a:lstStyle/>
          <a:p>
            <a:r>
              <a:rPr lang="en-US" dirty="0"/>
              <a:t>Draw function</a:t>
            </a:r>
            <a:endParaRPr lang="en-IN" dirty="0"/>
          </a:p>
        </p:txBody>
      </p:sp>
      <p:sp>
        <p:nvSpPr>
          <p:cNvPr id="3" name="Content Placeholder 2">
            <a:extLst>
              <a:ext uri="{FF2B5EF4-FFF2-40B4-BE49-F238E27FC236}">
                <a16:creationId xmlns:a16="http://schemas.microsoft.com/office/drawing/2014/main" id="{C9EB9D95-75B0-7D04-C4C1-C61BF1017B23}"/>
              </a:ext>
            </a:extLst>
          </p:cNvPr>
          <p:cNvSpPr>
            <a:spLocks noGrp="1"/>
          </p:cNvSpPr>
          <p:nvPr>
            <p:ph idx="1"/>
          </p:nvPr>
        </p:nvSpPr>
        <p:spPr>
          <a:xfrm>
            <a:off x="677334" y="1930401"/>
            <a:ext cx="9458704" cy="4110962"/>
          </a:xfrm>
        </p:spPr>
        <p:txBody>
          <a:bodyPr>
            <a:normAutofit fontScale="85000" lnSpcReduction="20000"/>
          </a:bodyPr>
          <a:lstStyle/>
          <a:p>
            <a:r>
              <a:rPr lang="en-US" dirty="0"/>
              <a:t>This function run continuously</a:t>
            </a:r>
          </a:p>
          <a:p>
            <a:r>
              <a:rPr lang="en-US" dirty="0"/>
              <a:t>Used to draw something on the webpage</a:t>
            </a:r>
          </a:p>
          <a:p>
            <a:r>
              <a:rPr lang="en-US" dirty="0"/>
              <a:t>Here we will draw a artificial skeleton</a:t>
            </a:r>
          </a:p>
          <a:p>
            <a:pPr algn="l"/>
            <a:r>
              <a:rPr lang="en-US" b="0" i="0" dirty="0">
                <a:solidFill>
                  <a:srgbClr val="333333"/>
                </a:solidFill>
                <a:effectLst/>
                <a:latin typeface="Times" panose="02020603050405020304" pitchFamily="18" charset="0"/>
              </a:rPr>
              <a:t>Called directly after </a:t>
            </a:r>
            <a:r>
              <a:rPr lang="en-US" b="0" i="0" u="none" strike="noStrike" dirty="0">
                <a:solidFill>
                  <a:srgbClr val="2D7BB6"/>
                </a:solidFill>
                <a:effectLst/>
                <a:latin typeface="Inconsolata" pitchFamily="1" charset="0"/>
                <a:hlinkClick r:id="rId2"/>
              </a:rPr>
              <a:t>setup()</a:t>
            </a:r>
            <a:r>
              <a:rPr lang="en-US" b="0" i="0" dirty="0">
                <a:solidFill>
                  <a:srgbClr val="333333"/>
                </a:solidFill>
                <a:effectLst/>
                <a:latin typeface="Times" panose="02020603050405020304" pitchFamily="18" charset="0"/>
              </a:rPr>
              <a:t>, the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function continuously executes the lines of code contained inside its block until the program is stopped or </a:t>
            </a:r>
            <a:r>
              <a:rPr lang="en-US" b="0" i="0" u="none" strike="noStrike" dirty="0" err="1">
                <a:solidFill>
                  <a:srgbClr val="2D7BB6"/>
                </a:solidFill>
                <a:effectLst/>
                <a:latin typeface="Inconsolata" pitchFamily="1" charset="0"/>
                <a:hlinkClick r:id="rId4"/>
              </a:rPr>
              <a:t>noLoop</a:t>
            </a:r>
            <a:r>
              <a:rPr lang="en-US" b="0" i="0" u="none" strike="noStrike" dirty="0">
                <a:solidFill>
                  <a:srgbClr val="2D7BB6"/>
                </a:solidFill>
                <a:effectLst/>
                <a:latin typeface="Inconsolata" pitchFamily="1" charset="0"/>
                <a:hlinkClick r:id="rId4"/>
              </a:rPr>
              <a:t>()</a:t>
            </a:r>
            <a:r>
              <a:rPr lang="en-US" b="0" i="0" dirty="0">
                <a:solidFill>
                  <a:srgbClr val="333333"/>
                </a:solidFill>
                <a:effectLst/>
                <a:latin typeface="Times" panose="02020603050405020304" pitchFamily="18" charset="0"/>
              </a:rPr>
              <a:t> is called. Note if </a:t>
            </a:r>
            <a:r>
              <a:rPr lang="en-US" b="0" i="0" u="none" strike="noStrike" dirty="0" err="1">
                <a:solidFill>
                  <a:srgbClr val="2D7BB6"/>
                </a:solidFill>
                <a:effectLst/>
                <a:latin typeface="Inconsolata" pitchFamily="1" charset="0"/>
                <a:hlinkClick r:id="rId4"/>
              </a:rPr>
              <a:t>noLoop</a:t>
            </a:r>
            <a:r>
              <a:rPr lang="en-US" b="0" i="0" u="none" strike="noStrike" dirty="0">
                <a:solidFill>
                  <a:srgbClr val="2D7BB6"/>
                </a:solidFill>
                <a:effectLst/>
                <a:latin typeface="Inconsolata" pitchFamily="1" charset="0"/>
                <a:hlinkClick r:id="rId4"/>
              </a:rPr>
              <a:t>()</a:t>
            </a:r>
            <a:r>
              <a:rPr lang="en-US" b="0" i="0" dirty="0">
                <a:solidFill>
                  <a:srgbClr val="333333"/>
                </a:solidFill>
                <a:effectLst/>
                <a:latin typeface="Times" panose="02020603050405020304" pitchFamily="18" charset="0"/>
              </a:rPr>
              <a:t> is called in </a:t>
            </a:r>
            <a:r>
              <a:rPr lang="en-US" b="0" i="0" u="none" strike="noStrike" dirty="0">
                <a:solidFill>
                  <a:srgbClr val="2D7BB6"/>
                </a:solidFill>
                <a:effectLst/>
                <a:latin typeface="Inconsolata" pitchFamily="1" charset="0"/>
                <a:hlinkClick r:id="rId2"/>
              </a:rPr>
              <a:t>setup()</a:t>
            </a:r>
            <a:r>
              <a:rPr lang="en-US" b="0" i="0" dirty="0">
                <a:solidFill>
                  <a:srgbClr val="333333"/>
                </a:solidFill>
                <a:effectLst/>
                <a:latin typeface="Times" panose="02020603050405020304" pitchFamily="18" charset="0"/>
              </a:rPr>
              <a:t>,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will still be executed once before stopping.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is called automatically and should never be called explicitly.</a:t>
            </a:r>
          </a:p>
          <a:p>
            <a:pPr algn="l"/>
            <a:r>
              <a:rPr lang="en-US" b="0" i="0" dirty="0">
                <a:solidFill>
                  <a:srgbClr val="333333"/>
                </a:solidFill>
                <a:effectLst/>
                <a:latin typeface="Times" panose="02020603050405020304" pitchFamily="18" charset="0"/>
              </a:rPr>
              <a:t>It should always be controlled with </a:t>
            </a:r>
            <a:r>
              <a:rPr lang="en-US" b="0" i="0" u="none" strike="noStrike" dirty="0" err="1">
                <a:solidFill>
                  <a:srgbClr val="2D7BB6"/>
                </a:solidFill>
                <a:effectLst/>
                <a:latin typeface="Inconsolata" pitchFamily="1" charset="0"/>
                <a:hlinkClick r:id="rId4"/>
              </a:rPr>
              <a:t>noLoop</a:t>
            </a:r>
            <a:r>
              <a:rPr lang="en-US" b="0" i="0" u="none" strike="noStrike" dirty="0">
                <a:solidFill>
                  <a:srgbClr val="2D7BB6"/>
                </a:solidFill>
                <a:effectLst/>
                <a:latin typeface="Inconsolata" pitchFamily="1" charset="0"/>
                <a:hlinkClick r:id="rId4"/>
              </a:rPr>
              <a:t>()</a:t>
            </a:r>
            <a:r>
              <a:rPr lang="en-US" b="0" i="0" dirty="0">
                <a:solidFill>
                  <a:srgbClr val="333333"/>
                </a:solidFill>
                <a:effectLst/>
                <a:latin typeface="Times" panose="02020603050405020304" pitchFamily="18" charset="0"/>
              </a:rPr>
              <a:t>, </a:t>
            </a:r>
            <a:r>
              <a:rPr lang="en-US" b="0" i="0" u="none" strike="noStrike" dirty="0">
                <a:solidFill>
                  <a:srgbClr val="2D7BB6"/>
                </a:solidFill>
                <a:effectLst/>
                <a:latin typeface="Inconsolata" pitchFamily="1" charset="0"/>
                <a:hlinkClick r:id="rId5"/>
              </a:rPr>
              <a:t>redraw()</a:t>
            </a:r>
            <a:r>
              <a:rPr lang="en-US" b="0" i="0" dirty="0">
                <a:solidFill>
                  <a:srgbClr val="333333"/>
                </a:solidFill>
                <a:effectLst/>
                <a:latin typeface="Times" panose="02020603050405020304" pitchFamily="18" charset="0"/>
              </a:rPr>
              <a:t> and </a:t>
            </a:r>
            <a:r>
              <a:rPr lang="en-US" b="0" i="0" u="none" strike="noStrike" dirty="0">
                <a:solidFill>
                  <a:srgbClr val="2D7BB6"/>
                </a:solidFill>
                <a:effectLst/>
                <a:latin typeface="Inconsolata" pitchFamily="1" charset="0"/>
                <a:hlinkClick r:id="rId6"/>
              </a:rPr>
              <a:t>loop()</a:t>
            </a:r>
            <a:r>
              <a:rPr lang="en-US" b="0" i="0" dirty="0">
                <a:solidFill>
                  <a:srgbClr val="333333"/>
                </a:solidFill>
                <a:effectLst/>
                <a:latin typeface="Times" panose="02020603050405020304" pitchFamily="18" charset="0"/>
              </a:rPr>
              <a:t>. After </a:t>
            </a:r>
            <a:r>
              <a:rPr lang="en-US" b="0" i="0" u="none" strike="noStrike" dirty="0" err="1">
                <a:solidFill>
                  <a:srgbClr val="2D7BB6"/>
                </a:solidFill>
                <a:effectLst/>
                <a:latin typeface="Inconsolata" pitchFamily="1" charset="0"/>
                <a:hlinkClick r:id="rId4"/>
              </a:rPr>
              <a:t>noLoop</a:t>
            </a:r>
            <a:r>
              <a:rPr lang="en-US" b="0" i="0" u="none" strike="noStrike" dirty="0">
                <a:solidFill>
                  <a:srgbClr val="2D7BB6"/>
                </a:solidFill>
                <a:effectLst/>
                <a:latin typeface="Inconsolata" pitchFamily="1" charset="0"/>
                <a:hlinkClick r:id="rId4"/>
              </a:rPr>
              <a:t>()</a:t>
            </a:r>
            <a:r>
              <a:rPr lang="en-US" b="0" i="0" dirty="0">
                <a:solidFill>
                  <a:srgbClr val="333333"/>
                </a:solidFill>
                <a:effectLst/>
                <a:latin typeface="Times" panose="02020603050405020304" pitchFamily="18" charset="0"/>
              </a:rPr>
              <a:t> stops the code in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from executing, </a:t>
            </a:r>
            <a:r>
              <a:rPr lang="en-US" b="0" i="0" u="none" strike="noStrike" dirty="0">
                <a:solidFill>
                  <a:srgbClr val="2D7BB6"/>
                </a:solidFill>
                <a:effectLst/>
                <a:latin typeface="Inconsolata" pitchFamily="1" charset="0"/>
                <a:hlinkClick r:id="rId5"/>
              </a:rPr>
              <a:t>redraw()</a:t>
            </a:r>
            <a:r>
              <a:rPr lang="en-US" b="0" i="0" dirty="0">
                <a:solidFill>
                  <a:srgbClr val="333333"/>
                </a:solidFill>
                <a:effectLst/>
                <a:latin typeface="Times" panose="02020603050405020304" pitchFamily="18" charset="0"/>
              </a:rPr>
              <a:t> causes the code inside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to execute once, and </a:t>
            </a:r>
            <a:r>
              <a:rPr lang="en-US" b="0" i="0" u="none" strike="noStrike" dirty="0">
                <a:solidFill>
                  <a:srgbClr val="2D7BB6"/>
                </a:solidFill>
                <a:effectLst/>
                <a:latin typeface="Inconsolata" pitchFamily="1" charset="0"/>
                <a:hlinkClick r:id="rId6"/>
              </a:rPr>
              <a:t>loop()</a:t>
            </a:r>
            <a:r>
              <a:rPr lang="en-US" b="0" i="0" dirty="0">
                <a:solidFill>
                  <a:srgbClr val="333333"/>
                </a:solidFill>
                <a:effectLst/>
                <a:latin typeface="Times" panose="02020603050405020304" pitchFamily="18" charset="0"/>
              </a:rPr>
              <a:t> will cause the code inside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to resume executing continuously.</a:t>
            </a:r>
          </a:p>
          <a:p>
            <a:pPr algn="l"/>
            <a:r>
              <a:rPr lang="en-US" b="0" i="0" dirty="0">
                <a:solidFill>
                  <a:srgbClr val="333333"/>
                </a:solidFill>
                <a:effectLst/>
                <a:latin typeface="Times" panose="02020603050405020304" pitchFamily="18" charset="0"/>
              </a:rPr>
              <a:t>The number of times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executes in each second may be controlled with the </a:t>
            </a:r>
            <a:r>
              <a:rPr lang="en-US" b="0" i="0" u="none" strike="noStrike" dirty="0" err="1">
                <a:solidFill>
                  <a:srgbClr val="2D7BB6"/>
                </a:solidFill>
                <a:effectLst/>
                <a:latin typeface="Inconsolata" pitchFamily="1" charset="0"/>
                <a:hlinkClick r:id="rId7"/>
              </a:rPr>
              <a:t>frameRate</a:t>
            </a:r>
            <a:r>
              <a:rPr lang="en-US" b="0" i="0" u="none" strike="noStrike" dirty="0">
                <a:solidFill>
                  <a:srgbClr val="2D7BB6"/>
                </a:solidFill>
                <a:effectLst/>
                <a:latin typeface="Inconsolata" pitchFamily="1" charset="0"/>
                <a:hlinkClick r:id="rId7"/>
              </a:rPr>
              <a:t>()</a:t>
            </a:r>
            <a:r>
              <a:rPr lang="en-US" b="0" i="0" dirty="0">
                <a:solidFill>
                  <a:srgbClr val="333333"/>
                </a:solidFill>
                <a:effectLst/>
                <a:latin typeface="Times" panose="02020603050405020304" pitchFamily="18" charset="0"/>
              </a:rPr>
              <a:t> function.</a:t>
            </a:r>
          </a:p>
          <a:p>
            <a:pPr algn="l"/>
            <a:r>
              <a:rPr lang="en-US" b="0" i="0" dirty="0">
                <a:solidFill>
                  <a:srgbClr val="333333"/>
                </a:solidFill>
                <a:effectLst/>
                <a:latin typeface="Times" panose="02020603050405020304" pitchFamily="18" charset="0"/>
              </a:rPr>
              <a:t>There can only be one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function for each sketch, and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must exist if you want the code to run continuously, or to process events such as </a:t>
            </a:r>
            <a:r>
              <a:rPr lang="en-US" b="0" i="0" u="none" strike="noStrike" dirty="0" err="1">
                <a:solidFill>
                  <a:srgbClr val="2D7BB6"/>
                </a:solidFill>
                <a:effectLst/>
                <a:latin typeface="Inconsolata" pitchFamily="1" charset="0"/>
                <a:hlinkClick r:id="rId8"/>
              </a:rPr>
              <a:t>mousePressed</a:t>
            </a:r>
            <a:r>
              <a:rPr lang="en-US" b="0" i="0" u="none" strike="noStrike" dirty="0">
                <a:solidFill>
                  <a:srgbClr val="2D7BB6"/>
                </a:solidFill>
                <a:effectLst/>
                <a:latin typeface="Inconsolata" pitchFamily="1" charset="0"/>
                <a:hlinkClick r:id="rId8"/>
              </a:rPr>
              <a:t>()</a:t>
            </a:r>
            <a:r>
              <a:rPr lang="en-US" b="0" i="0" dirty="0">
                <a:solidFill>
                  <a:srgbClr val="333333"/>
                </a:solidFill>
                <a:effectLst/>
                <a:latin typeface="Times" panose="02020603050405020304" pitchFamily="18" charset="0"/>
              </a:rPr>
              <a:t>. Sometimes, you might have an empty call to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in your program, as shown in the above example.</a:t>
            </a:r>
          </a:p>
          <a:p>
            <a:pPr algn="l"/>
            <a:r>
              <a:rPr lang="en-US" b="0" i="0" dirty="0">
                <a:solidFill>
                  <a:srgbClr val="333333"/>
                </a:solidFill>
                <a:effectLst/>
                <a:latin typeface="Times" panose="02020603050405020304" pitchFamily="18" charset="0"/>
              </a:rPr>
              <a:t>It is important to note that the drawing coordinate system will be reset at the beginning of each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call. If any transformations are performed within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(ex: scale, rotate, translate), their effects will be undone at the beginning of </a:t>
            </a:r>
            <a:r>
              <a:rPr lang="en-US" b="0" i="0" u="none" strike="noStrike" dirty="0">
                <a:solidFill>
                  <a:srgbClr val="2D7BB6"/>
                </a:solidFill>
                <a:effectLst/>
                <a:latin typeface="Inconsolata" pitchFamily="1" charset="0"/>
                <a:hlinkClick r:id="rId3"/>
              </a:rPr>
              <a:t>draw()</a:t>
            </a:r>
            <a:r>
              <a:rPr lang="en-US" b="0" i="0" dirty="0">
                <a:solidFill>
                  <a:srgbClr val="333333"/>
                </a:solidFill>
                <a:effectLst/>
                <a:latin typeface="Times" panose="02020603050405020304" pitchFamily="18" charset="0"/>
              </a:rPr>
              <a:t>, so transformations will not accumulate over time. On the other hand, styling applied (ex: fill, stroke, </a:t>
            </a:r>
            <a:r>
              <a:rPr lang="en-US" b="0" i="0" dirty="0" err="1">
                <a:solidFill>
                  <a:srgbClr val="333333"/>
                </a:solidFill>
                <a:effectLst/>
                <a:latin typeface="Times" panose="02020603050405020304" pitchFamily="18" charset="0"/>
              </a:rPr>
              <a:t>etc</a:t>
            </a:r>
            <a:r>
              <a:rPr lang="en-US" b="0" i="0" dirty="0">
                <a:solidFill>
                  <a:srgbClr val="333333"/>
                </a:solidFill>
                <a:effectLst/>
                <a:latin typeface="Times" panose="02020603050405020304" pitchFamily="18" charset="0"/>
              </a:rPr>
              <a:t>) will remain in effect.</a:t>
            </a:r>
          </a:p>
          <a:p>
            <a:endParaRPr lang="en-IN" dirty="0"/>
          </a:p>
        </p:txBody>
      </p:sp>
    </p:spTree>
    <p:extLst>
      <p:ext uri="{BB962C8B-B14F-4D97-AF65-F5344CB8AC3E}">
        <p14:creationId xmlns:p14="http://schemas.microsoft.com/office/powerpoint/2010/main" val="378313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2E99E-85AC-9EC5-FD1F-4076B1C0A2E0}"/>
              </a:ext>
            </a:extLst>
          </p:cNvPr>
          <p:cNvSpPr>
            <a:spLocks noGrp="1"/>
          </p:cNvSpPr>
          <p:nvPr>
            <p:ph type="title"/>
          </p:nvPr>
        </p:nvSpPr>
        <p:spPr/>
        <p:txBody>
          <a:bodyPr/>
          <a:lstStyle/>
          <a:p>
            <a:r>
              <a:rPr lang="en-US" dirty="0"/>
              <a:t>Basic  ps5 code</a:t>
            </a:r>
            <a:br>
              <a:rPr lang="en-US" dirty="0"/>
            </a:br>
            <a:endParaRPr lang="en-IN" dirty="0"/>
          </a:p>
        </p:txBody>
      </p:sp>
      <p:pic>
        <p:nvPicPr>
          <p:cNvPr id="5" name="Content Placeholder 4">
            <a:extLst>
              <a:ext uri="{FF2B5EF4-FFF2-40B4-BE49-F238E27FC236}">
                <a16:creationId xmlns:a16="http://schemas.microsoft.com/office/drawing/2014/main" id="{64F253CE-E240-5846-C8DC-9F4D159BCF9F}"/>
              </a:ext>
            </a:extLst>
          </p:cNvPr>
          <p:cNvPicPr>
            <a:picLocks noGrp="1" noChangeAspect="1"/>
          </p:cNvPicPr>
          <p:nvPr>
            <p:ph idx="1"/>
          </p:nvPr>
        </p:nvPicPr>
        <p:blipFill>
          <a:blip r:embed="rId2"/>
          <a:stretch>
            <a:fillRect/>
          </a:stretch>
        </p:blipFill>
        <p:spPr>
          <a:xfrm>
            <a:off x="2012556" y="1720641"/>
            <a:ext cx="6674535" cy="3881437"/>
          </a:xfrm>
        </p:spPr>
      </p:pic>
    </p:spTree>
    <p:extLst>
      <p:ext uri="{BB962C8B-B14F-4D97-AF65-F5344CB8AC3E}">
        <p14:creationId xmlns:p14="http://schemas.microsoft.com/office/powerpoint/2010/main" val="208548301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202</TotalTime>
  <Words>1468</Words>
  <Application>Microsoft Office PowerPoint</Application>
  <PresentationFormat>Widescreen</PresentationFormat>
  <Paragraphs>162</Paragraphs>
  <Slides>36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HK Grotesk</vt:lpstr>
      <vt:lpstr>Inconsolata</vt:lpstr>
      <vt:lpstr>Times</vt:lpstr>
      <vt:lpstr>Trebuchet MS</vt:lpstr>
      <vt:lpstr>Wingdings 3</vt:lpstr>
      <vt:lpstr>Facet</vt:lpstr>
      <vt:lpstr>YogaTrainer Using PoseNet</vt:lpstr>
      <vt:lpstr>What is PoseNet?</vt:lpstr>
      <vt:lpstr>PoseNet</vt:lpstr>
      <vt:lpstr>What does it identify?</vt:lpstr>
      <vt:lpstr>How do we use? </vt:lpstr>
      <vt:lpstr>P5.js</vt:lpstr>
      <vt:lpstr>Setup function </vt:lpstr>
      <vt:lpstr>Draw function</vt:lpstr>
      <vt:lpstr>Basic  ps5 code </vt:lpstr>
      <vt:lpstr>Capabilities</vt:lpstr>
      <vt:lpstr>Webcam</vt:lpstr>
      <vt:lpstr>ML5</vt:lpstr>
      <vt:lpstr>How to draw a skeleton</vt:lpstr>
      <vt:lpstr>How to draw a skeleton (contd.)</vt:lpstr>
      <vt:lpstr>PowerPoint Presentation</vt:lpstr>
      <vt:lpstr>What is the applicability</vt:lpstr>
      <vt:lpstr>HOW?</vt:lpstr>
      <vt:lpstr>Using Machine Learning</vt:lpstr>
      <vt:lpstr>Training the Model – Google Teachable Machine</vt:lpstr>
      <vt:lpstr>What are we gonna train it on? </vt:lpstr>
      <vt:lpstr>How to used the trained model</vt:lpstr>
      <vt:lpstr>How it works? </vt:lpstr>
      <vt:lpstr>How it works (contd.)</vt:lpstr>
      <vt:lpstr>Program Logic</vt:lpstr>
      <vt:lpstr>Program Logic (contd.)</vt:lpstr>
      <vt:lpstr>RULES for gotResult()</vt:lpstr>
      <vt:lpstr>Next Pose</vt:lpstr>
      <vt:lpstr>Greeting Screen</vt:lpstr>
      <vt:lpstr>Tadasana</vt:lpstr>
      <vt:lpstr>Vrksasana</vt:lpstr>
      <vt:lpstr>Adho Mukha Shavasana</vt:lpstr>
      <vt:lpstr>Virabhadrasana</vt:lpstr>
      <vt:lpstr>Virabhadasana 2</vt:lpstr>
      <vt:lpstr>Utkatasan</vt:lpstr>
      <vt:lpstr>All poses done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YogaTrainer Using PoseNet</dc:title>
  <dc:creator>Ashutosh Mishra</dc:creator>
  <cp:lastModifiedBy>ashutosh2001mishra@outlook.com</cp:lastModifiedBy>
  <cp:revision>8</cp:revision>
  <dcterms:created xsi:type="dcterms:W3CDTF">2023-05-01T11:27:38Z</dcterms:created>
  <dcterms:modified xsi:type="dcterms:W3CDTF">2023-05-06T04:03:41Z</dcterms:modified>
</cp:coreProperties>
</file>

<file path=docProps/thumbnail.jpeg>
</file>